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2"/>
  </p:notesMasterIdLst>
  <p:handoutMasterIdLst>
    <p:handoutMasterId r:id="rId53"/>
  </p:handoutMasterIdLst>
  <p:sldIdLst>
    <p:sldId id="398" r:id="rId2"/>
    <p:sldId id="340" r:id="rId3"/>
    <p:sldId id="535" r:id="rId4"/>
    <p:sldId id="759" r:id="rId5"/>
    <p:sldId id="760" r:id="rId6"/>
    <p:sldId id="761" r:id="rId7"/>
    <p:sldId id="762" r:id="rId8"/>
    <p:sldId id="763" r:id="rId9"/>
    <p:sldId id="764" r:id="rId10"/>
    <p:sldId id="792" r:id="rId11"/>
    <p:sldId id="793" r:id="rId12"/>
    <p:sldId id="795" r:id="rId13"/>
    <p:sldId id="765" r:id="rId14"/>
    <p:sldId id="766" r:id="rId15"/>
    <p:sldId id="767" r:id="rId16"/>
    <p:sldId id="768" r:id="rId17"/>
    <p:sldId id="769" r:id="rId18"/>
    <p:sldId id="770" r:id="rId19"/>
    <p:sldId id="771" r:id="rId20"/>
    <p:sldId id="772" r:id="rId21"/>
    <p:sldId id="773" r:id="rId22"/>
    <p:sldId id="774" r:id="rId23"/>
    <p:sldId id="790" r:id="rId24"/>
    <p:sldId id="786" r:id="rId25"/>
    <p:sldId id="775" r:id="rId26"/>
    <p:sldId id="776" r:id="rId27"/>
    <p:sldId id="777" r:id="rId28"/>
    <p:sldId id="778" r:id="rId29"/>
    <p:sldId id="780" r:id="rId30"/>
    <p:sldId id="781" r:id="rId31"/>
    <p:sldId id="797" r:id="rId32"/>
    <p:sldId id="798" r:id="rId33"/>
    <p:sldId id="782" r:id="rId34"/>
    <p:sldId id="779" r:id="rId35"/>
    <p:sldId id="799" r:id="rId36"/>
    <p:sldId id="800" r:id="rId37"/>
    <p:sldId id="801" r:id="rId38"/>
    <p:sldId id="802" r:id="rId39"/>
    <p:sldId id="803" r:id="rId40"/>
    <p:sldId id="784" r:id="rId41"/>
    <p:sldId id="785" r:id="rId42"/>
    <p:sldId id="804" r:id="rId43"/>
    <p:sldId id="787" r:id="rId44"/>
    <p:sldId id="788" r:id="rId45"/>
    <p:sldId id="789" r:id="rId46"/>
    <p:sldId id="796" r:id="rId47"/>
    <p:sldId id="297" r:id="rId48"/>
    <p:sldId id="307" r:id="rId49"/>
    <p:sldId id="756" r:id="rId50"/>
    <p:sldId id="791" r:id="rId51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ngenecker, Petrice B." initials="LPB" lastIdx="8" clrIdx="0"/>
  <p:cmAuthor id="2" name="Charlotte Jeans" initials="" lastIdx="2" clrIdx="1"/>
  <p:cmAuthor id="3" name="Duche, Soundia" initials="DS" lastIdx="9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CCECFF"/>
    <a:srgbClr val="CCCCFF"/>
    <a:srgbClr val="FFFF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35" autoAdjust="0"/>
    <p:restoredTop sz="93169" autoAdjust="0"/>
  </p:normalViewPr>
  <p:slideViewPr>
    <p:cSldViewPr>
      <p:cViewPr varScale="1">
        <p:scale>
          <a:sx n="106" d="100"/>
          <a:sy n="106" d="100"/>
        </p:scale>
        <p:origin x="150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9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3192"/>
    </p:cViewPr>
  </p:sorterViewPr>
  <p:notesViewPr>
    <p:cSldViewPr>
      <p:cViewPr varScale="1">
        <p:scale>
          <a:sx n="54" d="100"/>
          <a:sy n="54" d="100"/>
        </p:scale>
        <p:origin x="2898" y="78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fld id="{8D1F3C7B-FC70-4711-BC45-E540C48E6F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957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4" tIns="46582" rIns="93164" bIns="4658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3164" tIns="46582" rIns="93164" bIns="4658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fld id="{D34EA58A-39E5-4D21-9D36-B59FED999B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1387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0A8AC77-AA18-4B2E-A059-F88CAA9F3832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850CD8-3DC0-4D51-9F0F-9FA8CBAFAED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674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D4D03-7381-43E7-A4A7-5987B1428BB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372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EA58A-39E5-4D21-9D36-B59FED999BAC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238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EA58A-39E5-4D21-9D36-B59FED999BAC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9077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EA58A-39E5-4D21-9D36-B59FED999BAC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1398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EA58A-39E5-4D21-9D36-B59FED999BAC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51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ackground cover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8880" y="3178162"/>
            <a:ext cx="7772400" cy="730127"/>
          </a:xfrm>
        </p:spPr>
        <p:txBody>
          <a:bodyPr>
            <a:normAutofit/>
          </a:bodyPr>
          <a:lstStyle>
            <a:lvl1pPr algn="l">
              <a:defRPr sz="3400" b="1">
                <a:latin typeface="Calibri"/>
                <a:cs typeface="Calibr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696" y="4004454"/>
            <a:ext cx="7753584" cy="914813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rgbClr val="FFFFFF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2" descr="Z:\Identity\Logo\R&amp;Dhoriz.jpg"/>
          <p:cNvPicPr>
            <a:picLocks noChangeAspect="1" noChangeArrowheads="1"/>
          </p:cNvPicPr>
          <p:nvPr userDrawn="1"/>
        </p:nvPicPr>
        <p:blipFill>
          <a:blip r:embed="rId3"/>
          <a:srcRect l="16805"/>
          <a:stretch>
            <a:fillRect/>
          </a:stretch>
        </p:blipFill>
        <p:spPr bwMode="auto">
          <a:xfrm>
            <a:off x="177272" y="6229568"/>
            <a:ext cx="1882309" cy="4375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5398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650"/>
            <a:ext cx="8229600" cy="4190513"/>
          </a:xfrm>
        </p:spPr>
        <p:txBody>
          <a:bodyPr/>
          <a:lstStyle>
            <a:lvl1pPr>
              <a:spcAft>
                <a:spcPts val="1200"/>
              </a:spcAft>
              <a:defRPr/>
            </a:lvl1pPr>
            <a:lvl2pPr>
              <a:spcAft>
                <a:spcPts val="1200"/>
              </a:spcAft>
              <a:defRPr/>
            </a:lvl2pPr>
            <a:lvl3pPr>
              <a:spcAft>
                <a:spcPts val="1200"/>
              </a:spcAft>
              <a:defRPr/>
            </a:lvl3pPr>
            <a:lvl4pPr>
              <a:spcAft>
                <a:spcPts val="1200"/>
              </a:spcAft>
              <a:defRPr/>
            </a:lvl4pPr>
            <a:lvl5pPr>
              <a:spcAft>
                <a:spcPts val="1200"/>
              </a:spcAft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250238" y="6249988"/>
            <a:ext cx="4905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Georgia" pitchFamily="18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4452FDFF-9483-4A82-A0D2-0EFD9C982FB8}" type="slidenum">
              <a:rPr lang="en-US" smtClean="0">
                <a:ea typeface="ＭＳ Ｐゴシック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67873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7110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3322"/>
            <a:ext cx="4038600" cy="4202841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2800"/>
            </a:lvl1pPr>
            <a:lvl2pPr>
              <a:spcAft>
                <a:spcPts val="1200"/>
              </a:spcAft>
              <a:defRPr sz="2400"/>
            </a:lvl2pPr>
            <a:lvl3pPr>
              <a:spcAft>
                <a:spcPts val="1200"/>
              </a:spcAft>
              <a:defRPr sz="2200"/>
            </a:lvl3pPr>
            <a:lvl4pPr>
              <a:spcAft>
                <a:spcPts val="1200"/>
              </a:spcAft>
              <a:defRPr sz="2200"/>
            </a:lvl4pPr>
            <a:lvl5pPr>
              <a:spcAft>
                <a:spcPts val="1200"/>
              </a:spcAft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250238" y="6249988"/>
            <a:ext cx="4905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Georgia" pitchFamily="18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4452FDFF-9483-4A82-A0D2-0EFD9C982FB8}" type="slidenum">
              <a:rPr lang="en-US" smtClean="0">
                <a:ea typeface="ＭＳ Ｐゴシック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ea typeface="ＭＳ Ｐゴシック" charset="-128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half" idx="10"/>
          </p:nvPr>
        </p:nvSpPr>
        <p:spPr>
          <a:xfrm>
            <a:off x="4831958" y="1927805"/>
            <a:ext cx="4038600" cy="4202841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2800"/>
            </a:lvl1pPr>
            <a:lvl2pPr>
              <a:spcAft>
                <a:spcPts val="1200"/>
              </a:spcAft>
              <a:defRPr sz="2400"/>
            </a:lvl2pPr>
            <a:lvl3pPr>
              <a:spcAft>
                <a:spcPts val="1200"/>
              </a:spcAft>
              <a:defRPr sz="2200"/>
            </a:lvl3pPr>
            <a:lvl4pPr>
              <a:spcAft>
                <a:spcPts val="1200"/>
              </a:spcAft>
              <a:defRPr sz="2200"/>
            </a:lvl4pPr>
            <a:lvl5pPr>
              <a:spcAft>
                <a:spcPts val="1200"/>
              </a:spcAft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1266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2391824"/>
            <a:ext cx="5486400" cy="2724039"/>
          </a:xfrm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682602"/>
            <a:ext cx="5486400" cy="61356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250238" y="6249988"/>
            <a:ext cx="4905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Georgia" pitchFamily="18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4452FDFF-9483-4A82-A0D2-0EFD9C982FB8}" type="slidenum">
              <a:rPr lang="en-US" smtClean="0">
                <a:ea typeface="ＭＳ Ｐゴシック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47153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8250238" y="6249988"/>
            <a:ext cx="4905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Georgia" pitchFamily="18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4452FDFF-9483-4A82-A0D2-0EFD9C982FB8}" type="slidenum">
              <a:rPr lang="en-US" smtClean="0">
                <a:ea typeface="ＭＳ Ｐゴシック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79711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2534" y="2760397"/>
            <a:ext cx="6798733" cy="112580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2533" y="3886200"/>
            <a:ext cx="6798733" cy="1422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643063" y="5308600"/>
            <a:ext cx="6797675" cy="804863"/>
          </a:xfrm>
          <a:prstGeom prst="rect">
            <a:avLst/>
          </a:prstGeom>
        </p:spPr>
        <p:txBody>
          <a:bodyPr/>
          <a:lstStyle>
            <a:lvl1pPr>
              <a:buNone/>
              <a:defRPr sz="1400">
                <a:solidFill>
                  <a:schemeClr val="bg1"/>
                </a:solidFill>
              </a:defRPr>
            </a:lvl1pPr>
            <a:lvl2pPr>
              <a:buNone/>
              <a:defRPr sz="1400">
                <a:solidFill>
                  <a:schemeClr val="bg1"/>
                </a:solidFill>
              </a:defRPr>
            </a:lvl2pPr>
            <a:lvl3pPr>
              <a:buNone/>
              <a:defRPr sz="1400">
                <a:solidFill>
                  <a:schemeClr val="bg1"/>
                </a:solidFill>
              </a:defRPr>
            </a:lvl3pPr>
            <a:lvl4pPr>
              <a:buNone/>
              <a:defRPr sz="1400">
                <a:solidFill>
                  <a:schemeClr val="bg1"/>
                </a:solidFill>
              </a:defRPr>
            </a:lvl4pPr>
            <a:lvl5pPr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8508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background interior.pd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29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849438"/>
            <a:ext cx="8229600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1030" name="Picture 4" descr="Department of Veterans Affairs, Veterans Health Administration, Office of Health Information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911225" y="495300"/>
            <a:ext cx="165100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250238" y="6249988"/>
            <a:ext cx="4905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Georgia" pitchFamily="18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22374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sldNum="0" hdr="0" ft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bg1"/>
          </a:solidFill>
          <a:latin typeface="Tahoma" pitchFamily="34" charset="0"/>
          <a:ea typeface="ＭＳ Ｐゴシック" charset="0"/>
          <a:cs typeface="Tahoma" pitchFamily="34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Georgia" charset="0"/>
          <a:ea typeface="ＭＳ Ｐゴシック" charset="0"/>
          <a:cs typeface="Georgia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Georgia" charset="0"/>
          <a:ea typeface="ＭＳ Ｐゴシック" charset="0"/>
          <a:cs typeface="Georgia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Georgia" charset="0"/>
          <a:ea typeface="ＭＳ Ｐゴシック" charset="0"/>
          <a:cs typeface="Georgia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Georgia" charset="0"/>
          <a:ea typeface="ＭＳ Ｐゴシック" charset="0"/>
          <a:cs typeface="Georgia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Georgia" charset="0"/>
          <a:ea typeface="ＭＳ Ｐゴシック" charset="0"/>
          <a:cs typeface="Georgia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Georgia" charset="0"/>
          <a:ea typeface="ＭＳ Ｐゴシック" charset="0"/>
          <a:cs typeface="Georgia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Georgia" charset="0"/>
          <a:ea typeface="ＭＳ Ｐゴシック" charset="0"/>
          <a:cs typeface="Georgia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Georgia" charset="0"/>
          <a:ea typeface="ＭＳ Ｐゴシック" charset="0"/>
          <a:cs typeface="Georgia" charset="0"/>
        </a:defRPr>
      </a:lvl9pPr>
    </p:titleStyle>
    <p:bodyStyle>
      <a:lvl1pPr marL="342900" indent="-342900" algn="l" defTabSz="457200" rtl="0" eaLnBrk="0" fontAlgn="base" hangingPunct="0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742950" indent="-285750" algn="l" defTabSz="457200" rtl="0" eaLnBrk="0" fontAlgn="base" hangingPunct="0">
        <a:spcBef>
          <a:spcPts val="0"/>
        </a:spcBef>
        <a:spcAft>
          <a:spcPts val="1200"/>
        </a:spcAft>
        <a:buFont typeface="Arial" pitchFamily="34" charset="0"/>
        <a:buChar char="•"/>
        <a:defRPr sz="24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28600" algn="l" defTabSz="457200" rtl="0" eaLnBrk="0" fontAlgn="base" hangingPunct="0">
        <a:spcBef>
          <a:spcPts val="0"/>
        </a:spcBef>
        <a:spcAft>
          <a:spcPts val="1200"/>
        </a:spcAft>
        <a:buFont typeface="Arial" pitchFamily="34" charset="0"/>
        <a:buChar char="•"/>
        <a:defRPr sz="22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defTabSz="457200" rtl="0" eaLnBrk="0" fontAlgn="base" hangingPunct="0">
        <a:spcBef>
          <a:spcPts val="0"/>
        </a:spcBef>
        <a:spcAft>
          <a:spcPts val="1200"/>
        </a:spcAft>
        <a:buFont typeface="Arial" pitchFamily="34" charset="0"/>
        <a:buChar char="•"/>
        <a:defRPr sz="22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chemeClr val="tx1"/>
          </a:solidFill>
          <a:latin typeface="Georgia"/>
          <a:ea typeface="Georgia" charset="0"/>
          <a:cs typeface="Georg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covidplasma.org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vagov.sharepoint.com/sites/vacovhacomm/admin/projects/covid19/SitePages/ORD-Communications.aspx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redcap2.mayo.edu/redcap/surveys/?s=N44T8M9PED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covidplasma.org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uscovidplasma.org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uscovidplasma.org/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uscovidplasma.org/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covidplasma.or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www.uscovidplasma.org/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ugs.com/cg/blood-transfusion-reactions.html" TargetMode="External"/><Relationship Id="rId2" Type="http://schemas.openxmlformats.org/officeDocument/2006/relationships/hyperlink" Target="https://www.mayoclinic.org/drugs-supplements/plasma-intravenous-route/side-effects/drg-20060825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abb.org/tm/donation/Pages/Blood-Bank-Locator.aspx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File:Questionmark.svg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mailto:Mary.klote@va.gov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.karen.jeans@va.gov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.va.gov/programs/orppe/education/webinars/archives.cf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covidplasma.org/" TargetMode="External"/><Relationship Id="rId2" Type="http://schemas.openxmlformats.org/officeDocument/2006/relationships/hyperlink" Target="https://dvagov.sharepoint.com/sites/vacovhacomm/admin/projects/covid19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redcrossblood.org/donate-blood/dlp/plasma-donations-from-recovered-covid-19-patients.html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368074" y="2308207"/>
            <a:ext cx="8957520" cy="1981200"/>
          </a:xfrm>
        </p:spPr>
        <p:txBody>
          <a:bodyPr>
            <a:noAutofit/>
          </a:bodyPr>
          <a:lstStyle/>
          <a:p>
            <a:pPr marL="4763" indent="-4763">
              <a:spcBef>
                <a:spcPct val="20000"/>
              </a:spcBef>
              <a:defRPr/>
            </a:pPr>
            <a:br>
              <a:rPr lang="en-US" sz="2400" spc="100" dirty="0">
                <a:latin typeface="Tahoma" pitchFamily="34" charset="0"/>
                <a:cs typeface="Tahoma" pitchFamily="34" charset="0"/>
              </a:rPr>
            </a:br>
            <a:br>
              <a:rPr lang="en-US" sz="2400" spc="100" dirty="0">
                <a:latin typeface="Tahoma" pitchFamily="34" charset="0"/>
                <a:cs typeface="Tahoma" pitchFamily="34" charset="0"/>
              </a:rPr>
            </a:br>
            <a:br>
              <a:rPr lang="en-US" sz="2400" spc="100" dirty="0">
                <a:latin typeface="Tahoma" pitchFamily="34" charset="0"/>
                <a:cs typeface="Tahoma" pitchFamily="34" charset="0"/>
              </a:rPr>
            </a:br>
            <a:br>
              <a:rPr lang="en-US" sz="2400" spc="100" dirty="0">
                <a:latin typeface="Tahoma" pitchFamily="34" charset="0"/>
                <a:cs typeface="Tahoma" pitchFamily="34" charset="0"/>
              </a:rPr>
            </a:br>
            <a:br>
              <a:rPr lang="en-US" sz="2400" spc="100" dirty="0">
                <a:latin typeface="Tahoma" pitchFamily="34" charset="0"/>
                <a:cs typeface="Tahoma" pitchFamily="34" charset="0"/>
              </a:rPr>
            </a:br>
            <a:br>
              <a:rPr lang="en-US" sz="2400" spc="100" dirty="0">
                <a:latin typeface="Tahoma" pitchFamily="34" charset="0"/>
                <a:cs typeface="Tahoma" pitchFamily="34" charset="0"/>
              </a:rPr>
            </a:br>
            <a:br>
              <a:rPr lang="en-US" sz="2400" spc="100" dirty="0">
                <a:latin typeface="Tahoma" pitchFamily="34" charset="0"/>
                <a:cs typeface="Tahoma" pitchFamily="34" charset="0"/>
              </a:rPr>
            </a:br>
            <a:br>
              <a:rPr lang="en-US" sz="2400" spc="100" dirty="0">
                <a:latin typeface="Tahoma" pitchFamily="34" charset="0"/>
                <a:cs typeface="Tahoma" pitchFamily="34" charset="0"/>
              </a:rPr>
            </a:br>
            <a:br>
              <a:rPr lang="en-US" sz="2400" spc="100" dirty="0">
                <a:latin typeface="Tahoma" pitchFamily="34" charset="0"/>
                <a:cs typeface="Tahoma" pitchFamily="34" charset="0"/>
              </a:rPr>
            </a:br>
            <a:r>
              <a:rPr lang="en-US" sz="2400" spc="100" dirty="0">
                <a:latin typeface="Tahoma" pitchFamily="34" charset="0"/>
                <a:cs typeface="Tahoma" pitchFamily="34" charset="0"/>
              </a:rPr>
              <a:t>The Mayo Clinic Expanded Access Protocol: Expanded Access to Convalescent Plasma for the Treatment of Patients with COVID-19</a:t>
            </a:r>
            <a:endParaRPr lang="en-US" sz="2400" b="0" spc="1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70C288-813E-48CF-9733-3FE43E07D8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7188" y="4517136"/>
            <a:ext cx="8558212" cy="1093088"/>
          </a:xfrm>
        </p:spPr>
        <p:txBody>
          <a:bodyPr/>
          <a:lstStyle/>
          <a:p>
            <a:pPr eaLnBrk="1" hangingPunct="1">
              <a:spcAft>
                <a:spcPts val="600"/>
              </a:spcAft>
              <a:defRPr/>
            </a:pPr>
            <a:r>
              <a:rPr lang="en-US" sz="1800" spc="100" dirty="0">
                <a:latin typeface="Tahoma" pitchFamily="34" charset="0"/>
              </a:rPr>
              <a:t>Molly Klote, MD	</a:t>
            </a:r>
            <a:r>
              <a:rPr lang="en-US" sz="1800" i="1" spc="100" dirty="0">
                <a:latin typeface="Tahoma" pitchFamily="34" charset="0"/>
              </a:rPr>
              <a:t>							</a:t>
            </a:r>
            <a:r>
              <a:rPr lang="en-US" sz="1800" spc="100" dirty="0">
                <a:latin typeface="Tahoma" pitchFamily="34" charset="0"/>
              </a:rPr>
              <a:t>C. Karen Jeans, PhD		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sz="1800" spc="100" dirty="0">
                <a:latin typeface="Tahoma" pitchFamily="34" charset="0"/>
              </a:rPr>
              <a:t>Director, ORPP&amp;E							Director, Regulatory Affairs	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sz="1800" spc="100" dirty="0">
                <a:latin typeface="Tahoma" pitchFamily="34" charset="0"/>
              </a:rPr>
              <a:t>											ORPP&amp;E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1800" spc="100" dirty="0">
                <a:cs typeface="Calibri"/>
              </a:rPr>
              <a:t>		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E71640-5F5F-437F-B0D8-44F76DB47450}"/>
              </a:ext>
            </a:extLst>
          </p:cNvPr>
          <p:cNvSpPr txBox="1"/>
          <p:nvPr/>
        </p:nvSpPr>
        <p:spPr>
          <a:xfrm>
            <a:off x="5715000" y="5610225"/>
            <a:ext cx="310242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b="1" dirty="0">
                <a:solidFill>
                  <a:prstClr val="white"/>
                </a:solidFill>
                <a:latin typeface="Tahoma" pitchFamily="34" charset="0"/>
                <a:ea typeface="ＭＳ Ｐゴシック" pitchFamily="1" charset="-128"/>
                <a:cs typeface="Tahoma" pitchFamily="34" charset="0"/>
              </a:rPr>
              <a:t>April 15, 2020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EAA913-4B95-4839-B85E-8BAD6D5506BC}"/>
              </a:ext>
            </a:extLst>
          </p:cNvPr>
          <p:cNvSpPr txBox="1"/>
          <p:nvPr/>
        </p:nvSpPr>
        <p:spPr>
          <a:xfrm>
            <a:off x="6273169" y="381000"/>
            <a:ext cx="2544260" cy="105560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/>
              <a:t>Dial in (Main)</a:t>
            </a:r>
            <a:r>
              <a:rPr lang="en-US" sz="1400" dirty="0">
                <a:solidFill>
                  <a:schemeClr val="tx1"/>
                </a:solidFill>
              </a:rPr>
              <a:t>:  (415) 930-5321</a:t>
            </a:r>
          </a:p>
          <a:p>
            <a:r>
              <a:rPr lang="en-US" sz="1400" dirty="0">
                <a:solidFill>
                  <a:schemeClr val="tx1"/>
                </a:solidFill>
              </a:rPr>
              <a:t>Dial in (Alt): (646) 307-1722</a:t>
            </a:r>
          </a:p>
          <a:p>
            <a:r>
              <a:rPr lang="en-US" sz="1400" dirty="0"/>
              <a:t>Access Code: 771-626-792</a:t>
            </a:r>
          </a:p>
          <a:p>
            <a:r>
              <a:rPr lang="en-US" sz="1400" dirty="0"/>
              <a:t>Slides in “Handout” Tab</a:t>
            </a:r>
          </a:p>
        </p:txBody>
      </p:sp>
    </p:spTree>
    <p:extLst>
      <p:ext uri="{BB962C8B-B14F-4D97-AF65-F5344CB8AC3E}">
        <p14:creationId xmlns:p14="http://schemas.microsoft.com/office/powerpoint/2010/main" val="2153315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B6505A0B-01DC-4B4D-9C04-FAFB04939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0637"/>
          </a:xfrm>
        </p:spPr>
        <p:txBody>
          <a:bodyPr/>
          <a:lstStyle/>
          <a:p>
            <a:r>
              <a:rPr lang="en-US" sz="2800" dirty="0"/>
              <a:t>Expanded Access Program:  Expanded Access to Convalescent Plasma for the Treatment of </a:t>
            </a:r>
            <a:br>
              <a:rPr lang="en-US" sz="2800" dirty="0"/>
            </a:br>
            <a:r>
              <a:rPr lang="en-US" sz="2800" dirty="0"/>
              <a:t>COVID-19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D5DCB8F-0D1F-43B1-B479-51D3E3E345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652" r="1127" b="18085"/>
          <a:stretch/>
        </p:blipFill>
        <p:spPr>
          <a:xfrm>
            <a:off x="478971" y="2362200"/>
            <a:ext cx="8437244" cy="327660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C6D30EE-3E8B-4C13-91DA-32B424D20F81}"/>
              </a:ext>
            </a:extLst>
          </p:cNvPr>
          <p:cNvSpPr txBox="1"/>
          <p:nvPr/>
        </p:nvSpPr>
        <p:spPr>
          <a:xfrm>
            <a:off x="478971" y="6096000"/>
            <a:ext cx="5083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https://www.uscovidplasma.org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30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7BDFF-D8E0-4384-9E55-D6D2D6CA1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Possible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8D8C71-EE6F-4C81-A105-40E4F15A23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Patients with COVID-19 may improve faster if they receive plasma from those who have recovered from COVID-19, because it may have the ability to fight the virus that causes COVID-19. </a:t>
            </a:r>
          </a:p>
          <a:p>
            <a:r>
              <a:rPr lang="en-US" sz="2000" dirty="0"/>
              <a:t>Initial data available from studies using COVID-19 convalescent plasma for the treatment of individuals with severe or life-threatening disease indicate that a single dose of 200 mL showed benefit for some patients, leading to improvement. </a:t>
            </a:r>
          </a:p>
          <a:p>
            <a:r>
              <a:rPr lang="en-US" sz="2000" dirty="0"/>
              <a:t>COVID-19 convalescent plasma has not yet been demonstrated to provide clinical benefit in patients affected by this disease. </a:t>
            </a:r>
          </a:p>
          <a:p>
            <a:r>
              <a:rPr lang="en-US" sz="2000" dirty="0"/>
              <a:t>It's not known if this treatment will or will not help those with COVID-19 or if it will have any harmful effects, but this is one of the only treatments that we have at present.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29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7BDFF-D8E0-4384-9E55-D6D2D6CA1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Status of Program:  Expanded Access to Convalescent Plasma for the Treatment of </a:t>
            </a:r>
            <a:br>
              <a:rPr lang="en-US" sz="2800" dirty="0"/>
            </a:br>
            <a:r>
              <a:rPr lang="en-US" sz="2800" dirty="0"/>
              <a:t>COVID-19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8D8C71-EE6F-4C81-A105-40E4F15A23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Program participation as of April 14, 2020: </a:t>
            </a:r>
          </a:p>
          <a:p>
            <a:pPr lvl="1"/>
            <a:r>
              <a:rPr lang="en-US" dirty="0"/>
              <a:t>Sites registered: 1046</a:t>
            </a:r>
          </a:p>
          <a:p>
            <a:pPr lvl="1"/>
            <a:r>
              <a:rPr lang="en-US" dirty="0"/>
              <a:t>Physicians: 952</a:t>
            </a:r>
          </a:p>
          <a:p>
            <a:pPr lvl="1"/>
            <a:r>
              <a:rPr lang="en-US" dirty="0"/>
              <a:t>Patients enrolled: 436</a:t>
            </a:r>
          </a:p>
          <a:p>
            <a:pPr lvl="1"/>
            <a:r>
              <a:rPr lang="en-US" dirty="0"/>
              <a:t>Number of patients who have completed transfusion: 118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97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B4FD724-E775-43B0-AF6C-AAC4A0722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0637"/>
          </a:xfrm>
        </p:spPr>
        <p:txBody>
          <a:bodyPr/>
          <a:lstStyle/>
          <a:p>
            <a:r>
              <a:rPr lang="en-US" dirty="0"/>
              <a:t>Mayo Clinic IRB of Record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DE02D76-4A04-48DE-9FFB-1BE48F57CC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23322"/>
            <a:ext cx="4038600" cy="4202841"/>
          </a:xfrm>
        </p:spPr>
        <p:txBody>
          <a:bodyPr>
            <a:normAutofit/>
          </a:bodyPr>
          <a:lstStyle/>
          <a:p>
            <a:r>
              <a:rPr lang="en-US" sz="2400" dirty="0"/>
              <a:t>Selected as IRB of Record by the FDA for this Expanded Access Treatment IND</a:t>
            </a:r>
          </a:p>
          <a:p>
            <a:endParaRPr lang="en-US" sz="2400" dirty="0"/>
          </a:p>
          <a:p>
            <a:r>
              <a:rPr lang="en-US" sz="2400" dirty="0"/>
              <a:t>VA ORD and ORO coordinated to develop supplemental documents so VHA Facilities could participate</a:t>
            </a:r>
          </a:p>
        </p:txBody>
      </p:sp>
      <p:pic>
        <p:nvPicPr>
          <p:cNvPr id="5" name="Content Placeholder 4" descr="A picture containing drawing, table&#10;&#10;Description automatically generated">
            <a:extLst>
              <a:ext uri="{FF2B5EF4-FFF2-40B4-BE49-F238E27FC236}">
                <a16:creationId xmlns:a16="http://schemas.microsoft.com/office/drawing/2014/main" id="{E3363684-2E2C-4D5E-8329-03E690BE3C41}"/>
              </a:ext>
            </a:extLst>
          </p:cNvPr>
          <p:cNvPicPr>
            <a:picLocks noGrp="1" noChangeAspect="1"/>
          </p:cNvPicPr>
          <p:nvPr>
            <p:ph sz="half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957050"/>
            <a:ext cx="4038600" cy="2140458"/>
          </a:xfrm>
          <a:noFill/>
        </p:spPr>
      </p:pic>
    </p:spTree>
    <p:extLst>
      <p:ext uri="{BB962C8B-B14F-4D97-AF65-F5344CB8AC3E}">
        <p14:creationId xmlns:p14="http://schemas.microsoft.com/office/powerpoint/2010/main" val="3176538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D20B7-B81C-409C-8FEE-054E4A770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IRB Reliance Agreement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AFAE6-314B-4B86-ADC2-D651702A1F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CRADO signed an agreement between VHA and Mayo Clinic IRB</a:t>
            </a:r>
          </a:p>
          <a:p>
            <a:pPr lvl="1"/>
            <a:r>
              <a:rPr lang="en-US" dirty="0"/>
              <a:t>Outlines responsibilities of institutions and the IRB with regard to this protocol</a:t>
            </a:r>
          </a:p>
          <a:p>
            <a:r>
              <a:rPr lang="en-US" dirty="0"/>
              <a:t>Your Medical Center Director must sign the form,” Concurrence with the Office of Research and Development (ORD) Agreement with Mayo Clinic Institutional Review Board (IRB) For Mayo Clinic IRB Oversight”</a:t>
            </a:r>
          </a:p>
        </p:txBody>
      </p:sp>
    </p:spTree>
    <p:extLst>
      <p:ext uri="{BB962C8B-B14F-4D97-AF65-F5344CB8AC3E}">
        <p14:creationId xmlns:p14="http://schemas.microsoft.com/office/powerpoint/2010/main" val="6844039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D8476-D8D2-4844-951C-F364490FB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 COVID-19 Sharepoint site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88DB2A-39F9-435C-80D7-D27BB22EE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2600"/>
            <a:ext cx="9144000" cy="4572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55FD5F-7BA2-4F51-9318-9CFF895FCABE}"/>
              </a:ext>
            </a:extLst>
          </p:cNvPr>
          <p:cNvSpPr txBox="1"/>
          <p:nvPr/>
        </p:nvSpPr>
        <p:spPr>
          <a:xfrm>
            <a:off x="152400" y="61722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u="sng" dirty="0">
                <a:hlinkClick r:id="rId3"/>
              </a:rPr>
              <a:t>https://dvagov.sharepoint.com/sites/vacovhacomm/admin/projects/covid19/SitePages/ORD-Communications.aspx</a:t>
            </a:r>
            <a:r>
              <a:rPr lang="en-US" dirty="0"/>
              <a:t>.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A590A53D-EC60-4E2B-865B-910E772602C8}"/>
              </a:ext>
            </a:extLst>
          </p:cNvPr>
          <p:cNvSpPr/>
          <p:nvPr/>
        </p:nvSpPr>
        <p:spPr>
          <a:xfrm rot="1974175">
            <a:off x="6172151" y="2781301"/>
            <a:ext cx="914400" cy="2514600"/>
          </a:xfrm>
          <a:prstGeom prst="downArrow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9726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41187-66FD-4ADC-B8A2-EE260A282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099" y="564927"/>
            <a:ext cx="8229600" cy="668787"/>
          </a:xfrm>
        </p:spPr>
        <p:txBody>
          <a:bodyPr/>
          <a:lstStyle/>
          <a:p>
            <a:r>
              <a:rPr lang="en-US" dirty="0"/>
              <a:t>MCD Signs the Concurrence Memo after Reviewing the IRB Reliance Agreement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764C38-1993-4B9C-BB7E-46B8E6B08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1201057"/>
            <a:ext cx="8610600" cy="4971143"/>
          </a:xfrm>
          <a:prstGeom prst="rect">
            <a:avLst/>
          </a:prstGeom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E5064A06-04DD-4D69-91A0-50F44D2C0682}"/>
              </a:ext>
            </a:extLst>
          </p:cNvPr>
          <p:cNvSpPr/>
          <p:nvPr/>
        </p:nvSpPr>
        <p:spPr>
          <a:xfrm rot="1974175">
            <a:off x="4815670" y="2998272"/>
            <a:ext cx="562611" cy="1323784"/>
          </a:xfrm>
          <a:prstGeom prst="downArrow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CCC74D-2B32-4E6E-BF99-C2A51AE4734B}"/>
              </a:ext>
            </a:extLst>
          </p:cNvPr>
          <p:cNvSpPr txBox="1"/>
          <p:nvPr/>
        </p:nvSpPr>
        <p:spPr>
          <a:xfrm>
            <a:off x="457200" y="61722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Shows your facility’s commitment to uphold the agreement the CRADO signed.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6585CF23-A967-4D6D-8A14-DDABF992AD7B}"/>
              </a:ext>
            </a:extLst>
          </p:cNvPr>
          <p:cNvSpPr/>
          <p:nvPr/>
        </p:nvSpPr>
        <p:spPr>
          <a:xfrm rot="1974175">
            <a:off x="4919086" y="4245259"/>
            <a:ext cx="562611" cy="1323784"/>
          </a:xfrm>
          <a:prstGeom prst="downArrow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3842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66B93-FCBB-4EBF-9DCF-6FBF92216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MCD Signature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48D97B-852C-491E-9A29-47E1A606FB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Keep a copy for your records and send the document to:</a:t>
            </a:r>
          </a:p>
          <a:p>
            <a:endParaRPr lang="en-US" dirty="0"/>
          </a:p>
          <a:p>
            <a:pPr lvl="1"/>
            <a:r>
              <a:rPr lang="en-US" dirty="0"/>
              <a:t>ORO Point of Contact:  Priscilla.Craig@va.gov</a:t>
            </a:r>
          </a:p>
          <a:p>
            <a:pPr lvl="1"/>
            <a:r>
              <a:rPr lang="en-US" dirty="0"/>
              <a:t>ORD Point of Contact:  Sarah.Rule@va.gov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95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49E89-F048-4A62-B3FB-22BD3B1E8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0637"/>
          </a:xfrm>
        </p:spPr>
        <p:txBody>
          <a:bodyPr wrap="square" anchor="b">
            <a:normAutofit/>
          </a:bodyPr>
          <a:lstStyle/>
          <a:p>
            <a:r>
              <a:rPr lang="en-US" dirty="0"/>
              <a:t>Registration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B77E9D-8484-4CA1-96BC-DD7BAA60E0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23322"/>
            <a:ext cx="4038600" cy="4202841"/>
          </a:xfrm>
        </p:spPr>
        <p:txBody>
          <a:bodyPr wrap="square" anchor="t">
            <a:normAutofit/>
          </a:bodyPr>
          <a:lstStyle/>
          <a:p>
            <a:pPr marL="0" indent="0">
              <a:buNone/>
            </a:pPr>
            <a:r>
              <a:rPr lang="en-US" dirty="0"/>
              <a:t>After submitting your document to ORD and ORO your research office (or someone representing your facility if you don’t have a research office) will register your facility.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81AC0A-767B-4D41-9FE8-1DD1614DE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6181" y="2362200"/>
            <a:ext cx="4564377" cy="29896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03541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DF87BF4-6D09-4F0C-842F-272C0363195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tretch/>
        </p:blipFill>
        <p:spPr>
          <a:xfrm>
            <a:off x="1219200" y="1970035"/>
            <a:ext cx="6989055" cy="2917929"/>
          </a:xfrm>
          <a:prstGeom prst="rect">
            <a:avLst/>
          </a:prstGeom>
          <a:noFill/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82D26B8-112C-470E-AC65-34B2039F07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2999" y="5175156"/>
            <a:ext cx="7141455" cy="1408206"/>
          </a:xfrm>
        </p:spPr>
        <p:txBody>
          <a:bodyPr/>
          <a:lstStyle/>
          <a:p>
            <a:r>
              <a:rPr lang="en-US" dirty="0"/>
              <a:t>PLEASE make sure to register with the letters </a:t>
            </a:r>
            <a:r>
              <a:rPr lang="en-US" b="1" dirty="0"/>
              <a:t>“VA” </a:t>
            </a:r>
            <a:r>
              <a:rPr lang="en-US" dirty="0"/>
              <a:t>at the start of the facility name.  This will help all of us track which VA facilities are registered.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97F2101C-E1CF-4C71-9F4B-9860A2B18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0637"/>
          </a:xfrm>
        </p:spPr>
        <p:txBody>
          <a:bodyPr/>
          <a:lstStyle/>
          <a:p>
            <a:r>
              <a:rPr lang="en-US" dirty="0"/>
              <a:t>Registration</a:t>
            </a:r>
          </a:p>
        </p:txBody>
      </p:sp>
    </p:spTree>
    <p:extLst>
      <p:ext uri="{BB962C8B-B14F-4D97-AF65-F5344CB8AC3E}">
        <p14:creationId xmlns:p14="http://schemas.microsoft.com/office/powerpoint/2010/main" val="708951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Topics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Purpose of using convalescent plasma as a possible treatment for COVID-19</a:t>
            </a:r>
          </a:p>
          <a:p>
            <a:r>
              <a:rPr lang="en-US" sz="2400" dirty="0"/>
              <a:t>Process for initiating the Mayo Clinic Convalescent Plasma Expanded Access Program</a:t>
            </a:r>
          </a:p>
          <a:p>
            <a:pPr lvl="1"/>
            <a:r>
              <a:rPr lang="en-US" dirty="0"/>
              <a:t>Institutional responsibilities</a:t>
            </a:r>
          </a:p>
          <a:p>
            <a:pPr lvl="1"/>
            <a:r>
              <a:rPr lang="en-US" dirty="0"/>
              <a:t>Patient inclusion criteria</a:t>
            </a:r>
          </a:p>
          <a:p>
            <a:pPr lvl="1"/>
            <a:r>
              <a:rPr lang="en-US" dirty="0"/>
              <a:t>Informed consent requirements </a:t>
            </a:r>
          </a:p>
          <a:p>
            <a:r>
              <a:rPr lang="en-US" sz="2400" dirty="0"/>
              <a:t>Plasma Donation </a:t>
            </a:r>
          </a:p>
          <a:p>
            <a:pPr marL="0" indent="0">
              <a:buNone/>
            </a:pPr>
            <a:r>
              <a:rPr lang="en-US" sz="2400" dirty="0"/>
              <a:t> 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689050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98391-4F4B-4903-9DCA-211AD4926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You Already Registered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51C402-1041-42D9-9C03-B30505BBFA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registered prior to the announcement of the VHA program involvement on April 10, 2020</a:t>
            </a:r>
          </a:p>
          <a:p>
            <a:pPr lvl="1"/>
            <a:r>
              <a:rPr lang="en-US" dirty="0"/>
              <a:t>DO NOT RE-REGISTER</a:t>
            </a:r>
          </a:p>
          <a:p>
            <a:pPr lvl="1"/>
            <a:r>
              <a:rPr lang="en-US" dirty="0"/>
              <a:t>Please let us know what you called your facility if you did not start with “VA”</a:t>
            </a:r>
          </a:p>
          <a:p>
            <a:pPr lvl="1"/>
            <a:r>
              <a:rPr lang="en-US" dirty="0"/>
              <a:t>Your MCD still is required to sign the Concurrence memo and file it with ORD and ORO</a:t>
            </a:r>
          </a:p>
        </p:txBody>
      </p:sp>
    </p:spTree>
    <p:extLst>
      <p:ext uri="{BB962C8B-B14F-4D97-AF65-F5344CB8AC3E}">
        <p14:creationId xmlns:p14="http://schemas.microsoft.com/office/powerpoint/2010/main" val="6106862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06FF9-3F26-4258-96C4-10CA16CF7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Our Federalwide Assurance?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944FDB-46EC-4CD3-8324-65D6F0AF6B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facilities with an FWA, you do not need to update your FWA</a:t>
            </a:r>
          </a:p>
          <a:p>
            <a:pPr lvl="1"/>
            <a:r>
              <a:rPr lang="en-US" dirty="0"/>
              <a:t>ORO has granted an exception by using the concurrence memo and sending a copy to them</a:t>
            </a:r>
          </a:p>
          <a:p>
            <a:pPr lvl="1"/>
            <a:endParaRPr lang="en-US" dirty="0"/>
          </a:p>
          <a:p>
            <a:r>
              <a:rPr lang="en-US" dirty="0"/>
              <a:t>For facilities without an FWA – you need to complete the VA Special Assurance that ORO created for this expanded access protocol</a:t>
            </a:r>
          </a:p>
          <a:p>
            <a:pPr lvl="1"/>
            <a:r>
              <a:rPr lang="en-US" dirty="0"/>
              <a:t>CONTACT:  COVIDExpandedCoord@va.gov</a:t>
            </a:r>
          </a:p>
        </p:txBody>
      </p:sp>
    </p:spTree>
    <p:extLst>
      <p:ext uri="{BB962C8B-B14F-4D97-AF65-F5344CB8AC3E}">
        <p14:creationId xmlns:p14="http://schemas.microsoft.com/office/powerpoint/2010/main" val="10026564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5A5D9-7A56-4AC6-82BC-7588F428F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/>
          <a:lstStyle/>
          <a:p>
            <a:r>
              <a:rPr lang="en-US" sz="3200" dirty="0"/>
              <a:t>After Registration: </a:t>
            </a:r>
            <a:br>
              <a:rPr lang="en-US" sz="3200" dirty="0"/>
            </a:br>
            <a:r>
              <a:rPr lang="en-US" sz="3200" dirty="0"/>
              <a:t>Update Standard Operating Policy for Use of the Mayo Clinic IRB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E4DDB-B879-417D-8071-3FF3D1B3D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C21EAF-C094-48A4-83AB-95FB68C52A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765" r="36666" b="11481"/>
          <a:stretch/>
        </p:blipFill>
        <p:spPr>
          <a:xfrm>
            <a:off x="250371" y="1661851"/>
            <a:ext cx="8229600" cy="4738949"/>
          </a:xfrm>
          <a:prstGeom prst="rect">
            <a:avLst/>
          </a:prstGeom>
        </p:spPr>
      </p:pic>
      <p:sp>
        <p:nvSpPr>
          <p:cNvPr id="5" name="Arrow: Down 4">
            <a:extLst>
              <a:ext uri="{FF2B5EF4-FFF2-40B4-BE49-F238E27FC236}">
                <a16:creationId xmlns:a16="http://schemas.microsoft.com/office/drawing/2014/main" id="{1C71202F-D644-4528-A873-6360D7089238}"/>
              </a:ext>
            </a:extLst>
          </p:cNvPr>
          <p:cNvSpPr/>
          <p:nvPr/>
        </p:nvSpPr>
        <p:spPr>
          <a:xfrm rot="2383095">
            <a:off x="5234832" y="3845375"/>
            <a:ext cx="562611" cy="1323784"/>
          </a:xfrm>
          <a:prstGeom prst="downArrow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4398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5A5D9-7A56-4AC6-82BC-7588F428F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290637"/>
          </a:xfrm>
        </p:spPr>
        <p:txBody>
          <a:bodyPr/>
          <a:lstStyle/>
          <a:p>
            <a:r>
              <a:rPr lang="en-US" sz="3200" dirty="0"/>
              <a:t>After Registration: </a:t>
            </a:r>
            <a:br>
              <a:rPr lang="en-US" sz="3200" dirty="0"/>
            </a:br>
            <a:r>
              <a:rPr lang="en-US" sz="3200" dirty="0"/>
              <a:t>Update Standard Operating Policy for Use of the Mayo Clinic IRB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E4DDB-B879-417D-8071-3FF3D1B3D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Update your Standard Operating Policies using the Mayo Clinic SOP template created by ORO.</a:t>
            </a:r>
          </a:p>
          <a:p>
            <a:pPr lvl="1"/>
            <a:r>
              <a:rPr lang="en-US" sz="2800" dirty="0"/>
              <a:t>Details the reporting requirements and other essential instructions on relying on the Mayo Clinic IRB</a:t>
            </a:r>
          </a:p>
          <a:p>
            <a:pPr lvl="1"/>
            <a:r>
              <a:rPr lang="en-US" sz="2800" dirty="0"/>
              <a:t>Mayo Clinic IRB uses an electronic system called the IRB eSystem</a:t>
            </a:r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91083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34E69-5296-41CB-8C3C-FDF8F53DD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R&amp;D Committee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1980DD-43A4-4AE6-AB36-03F02AD116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Prior to enrolling any patients in the program your R&amp;DC must approve the protocol.</a:t>
            </a:r>
          </a:p>
          <a:p>
            <a:pPr lvl="1"/>
            <a:r>
              <a:rPr lang="en-US" dirty="0"/>
              <a:t>May be completed through designated review</a:t>
            </a:r>
          </a:p>
          <a:p>
            <a:pPr lvl="1"/>
            <a:endParaRPr lang="en-US" dirty="0"/>
          </a:p>
          <a:p>
            <a:r>
              <a:rPr lang="en-US" dirty="0"/>
              <a:t>Facilities without a FWA relying on the Baltimore R&amp;DC will be given instructions on how to obtain R&amp;DC approval</a:t>
            </a:r>
          </a:p>
          <a:p>
            <a:pPr lvl="1"/>
            <a:r>
              <a:rPr lang="en-US" dirty="0"/>
              <a:t>Contact COVIDExpandedCoord@va.gov</a:t>
            </a:r>
          </a:p>
        </p:txBody>
      </p:sp>
    </p:spTree>
    <p:extLst>
      <p:ext uri="{BB962C8B-B14F-4D97-AF65-F5344CB8AC3E}">
        <p14:creationId xmlns:p14="http://schemas.microsoft.com/office/powerpoint/2010/main" val="26738383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9F56B-6530-4FF6-991A-94524704D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Facility Providers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F6AF97-FA80-4FF0-9EBC-BE2D31A6F1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After you have registered you may begin having providers who will likely write the orders for plasma, register as providers for the protocol.</a:t>
            </a:r>
          </a:p>
        </p:txBody>
      </p:sp>
    </p:spTree>
    <p:extLst>
      <p:ext uri="{BB962C8B-B14F-4D97-AF65-F5344CB8AC3E}">
        <p14:creationId xmlns:p14="http://schemas.microsoft.com/office/powerpoint/2010/main" val="40993123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9321B-B90D-4F04-BC96-A03E5359E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Provider Registration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2BC2B24-000D-4FED-95F5-BB07E8997A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935163"/>
            <a:ext cx="8001000" cy="4191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0E6B5B-84CE-4060-8383-65101F560515}"/>
              </a:ext>
            </a:extLst>
          </p:cNvPr>
          <p:cNvSpPr txBox="1"/>
          <p:nvPr/>
        </p:nvSpPr>
        <p:spPr>
          <a:xfrm>
            <a:off x="533400" y="63246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hlinkClick r:id="rId3"/>
              </a:rPr>
              <a:t>https://redcap2.mayo.edu/redcap/surveys/?s=N44T8M9PED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4382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9A29F-63F3-4779-B88C-19A157B1C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Eligibility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3355E56-7B61-471A-8CAC-ECC66CC39A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420" y="2133600"/>
            <a:ext cx="8802457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7137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6DE96-8A80-4445-B1CB-06CC4E8B2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Steps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189176B-88BA-489A-A000-C4955B1A31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944520"/>
            <a:ext cx="8077200" cy="425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2851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0ADA8-D9CA-4AAF-A697-EDC5A7C35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Informed Consent:  3 Options Approved by the Mayo Clinic IRB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8944BD7-8729-40A2-A112-878227C38D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288" y="1981200"/>
            <a:ext cx="8843330" cy="460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719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7CB62-B908-4ACB-9575-4C4FDA7F7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FDA Regulated Research Studies:  Common Pathways for Use of Drugs and Biologics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65FB27-EA69-4DC9-99A4-6F6DE180B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562451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50F0DAD-24A3-4C31-9792-00C8671374E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3AFA47-EE99-4A71-97C0-5DD66175EE02}"/>
              </a:ext>
            </a:extLst>
          </p:cNvPr>
          <p:cNvSpPr/>
          <p:nvPr/>
        </p:nvSpPr>
        <p:spPr>
          <a:xfrm>
            <a:off x="263155" y="3228242"/>
            <a:ext cx="3899492" cy="108850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Approved Drugs and Biologics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B948EF-A91D-4A96-95B7-F443133EBF1B}"/>
              </a:ext>
            </a:extLst>
          </p:cNvPr>
          <p:cNvSpPr/>
          <p:nvPr/>
        </p:nvSpPr>
        <p:spPr>
          <a:xfrm>
            <a:off x="4981353" y="3228242"/>
            <a:ext cx="3899492" cy="108850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Investigational Drugs and Biologics </a:t>
            </a:r>
          </a:p>
          <a:p>
            <a:pPr algn="ctr"/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(Non-Approved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9B46E64-7E19-4ACD-B62A-59C8BB243983}"/>
              </a:ext>
            </a:extLst>
          </p:cNvPr>
          <p:cNvSpPr/>
          <p:nvPr/>
        </p:nvSpPr>
        <p:spPr>
          <a:xfrm>
            <a:off x="5115563" y="4682253"/>
            <a:ext cx="1259929" cy="122806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Commercial and 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Non-Commercial Investigational New Drug Applications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A442B27-CEEA-4F0B-9262-4A899B47F982}"/>
              </a:ext>
            </a:extLst>
          </p:cNvPr>
          <p:cNvSpPr/>
          <p:nvPr/>
        </p:nvSpPr>
        <p:spPr>
          <a:xfrm>
            <a:off x="2646177" y="2030106"/>
            <a:ext cx="3899492" cy="73303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U.S. Drugs and Biologics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1DE85E2-7EDC-49EE-B828-18925C99C3A4}"/>
              </a:ext>
            </a:extLst>
          </p:cNvPr>
          <p:cNvCxnSpPr>
            <a:cxnSpLocks/>
          </p:cNvCxnSpPr>
          <p:nvPr/>
        </p:nvCxnSpPr>
        <p:spPr>
          <a:xfrm flipH="1">
            <a:off x="4570018" y="2763136"/>
            <a:ext cx="1983" cy="119517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EEF88BA-A9FE-4EC5-A54D-71CBE97AF1A3}"/>
              </a:ext>
            </a:extLst>
          </p:cNvPr>
          <p:cNvCxnSpPr>
            <a:cxnSpLocks/>
          </p:cNvCxnSpPr>
          <p:nvPr/>
        </p:nvCxnSpPr>
        <p:spPr>
          <a:xfrm>
            <a:off x="994145" y="4316750"/>
            <a:ext cx="0" cy="353546"/>
          </a:xfrm>
          <a:prstGeom prst="straightConnector1">
            <a:avLst/>
          </a:prstGeom>
          <a:ln w="1016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3159BA7-5738-41B7-A18C-D39DE6F494BD}"/>
              </a:ext>
            </a:extLst>
          </p:cNvPr>
          <p:cNvCxnSpPr>
            <a:cxnSpLocks/>
          </p:cNvCxnSpPr>
          <p:nvPr/>
        </p:nvCxnSpPr>
        <p:spPr>
          <a:xfrm>
            <a:off x="5781454" y="4316750"/>
            <a:ext cx="0" cy="353546"/>
          </a:xfrm>
          <a:prstGeom prst="straightConnector1">
            <a:avLst/>
          </a:prstGeom>
          <a:ln w="1016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BB34601-EB6D-4E61-BE0E-FA432CE8F51A}"/>
              </a:ext>
            </a:extLst>
          </p:cNvPr>
          <p:cNvCxnSpPr>
            <a:cxnSpLocks/>
          </p:cNvCxnSpPr>
          <p:nvPr/>
        </p:nvCxnSpPr>
        <p:spPr>
          <a:xfrm>
            <a:off x="7121157" y="4316750"/>
            <a:ext cx="0" cy="353546"/>
          </a:xfrm>
          <a:prstGeom prst="straightConnector1">
            <a:avLst/>
          </a:prstGeom>
          <a:ln w="1016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CEE6656F-9E5B-4E5F-9218-45B13EE29797}"/>
              </a:ext>
            </a:extLst>
          </p:cNvPr>
          <p:cNvSpPr/>
          <p:nvPr/>
        </p:nvSpPr>
        <p:spPr>
          <a:xfrm>
            <a:off x="6543007" y="4682253"/>
            <a:ext cx="1259921" cy="122806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Expanded Access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9BDE193-1825-4855-85E4-1E02B14F0C10}"/>
              </a:ext>
            </a:extLst>
          </p:cNvPr>
          <p:cNvSpPr/>
          <p:nvPr/>
        </p:nvSpPr>
        <p:spPr>
          <a:xfrm>
            <a:off x="8097355" y="4682253"/>
            <a:ext cx="783490" cy="85598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Right to Try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BAB1EA9-D19E-45C2-8C40-93A6D18AD5D4}"/>
              </a:ext>
            </a:extLst>
          </p:cNvPr>
          <p:cNvSpPr/>
          <p:nvPr/>
        </p:nvSpPr>
        <p:spPr>
          <a:xfrm>
            <a:off x="2664168" y="4670293"/>
            <a:ext cx="1259929" cy="122806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Off Label Use of Approved Drug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62C07BF-D08A-4156-ADBE-E76D3CEC965F}"/>
              </a:ext>
            </a:extLst>
          </p:cNvPr>
          <p:cNvSpPr/>
          <p:nvPr/>
        </p:nvSpPr>
        <p:spPr>
          <a:xfrm>
            <a:off x="362235" y="4670293"/>
            <a:ext cx="1259929" cy="122806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Use According to FDA Marketed Label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C0758F4-659A-449B-AA4F-9A75125A82BF}"/>
              </a:ext>
            </a:extLst>
          </p:cNvPr>
          <p:cNvCxnSpPr>
            <a:cxnSpLocks/>
          </p:cNvCxnSpPr>
          <p:nvPr/>
        </p:nvCxnSpPr>
        <p:spPr>
          <a:xfrm>
            <a:off x="3309384" y="4316748"/>
            <a:ext cx="0" cy="353546"/>
          </a:xfrm>
          <a:prstGeom prst="straightConnector1">
            <a:avLst/>
          </a:prstGeom>
          <a:ln w="1016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3F79CC4-15D9-43F1-818D-3636C332EE7B}"/>
              </a:ext>
            </a:extLst>
          </p:cNvPr>
          <p:cNvCxnSpPr>
            <a:cxnSpLocks/>
          </p:cNvCxnSpPr>
          <p:nvPr/>
        </p:nvCxnSpPr>
        <p:spPr>
          <a:xfrm>
            <a:off x="8450888" y="4316747"/>
            <a:ext cx="0" cy="353546"/>
          </a:xfrm>
          <a:prstGeom prst="straightConnector1">
            <a:avLst/>
          </a:prstGeom>
          <a:ln w="1016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4F5F314-35A7-4897-9025-C037101A63DE}"/>
              </a:ext>
            </a:extLst>
          </p:cNvPr>
          <p:cNvCxnSpPr>
            <a:cxnSpLocks/>
          </p:cNvCxnSpPr>
          <p:nvPr/>
        </p:nvCxnSpPr>
        <p:spPr>
          <a:xfrm>
            <a:off x="1921835" y="2919207"/>
            <a:ext cx="5251131" cy="3448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EDCD19B0-1BB5-48CF-BD47-214BBE41C0F4}"/>
              </a:ext>
            </a:extLst>
          </p:cNvPr>
          <p:cNvCxnSpPr>
            <a:cxnSpLocks/>
          </p:cNvCxnSpPr>
          <p:nvPr/>
        </p:nvCxnSpPr>
        <p:spPr>
          <a:xfrm>
            <a:off x="1948417" y="2882653"/>
            <a:ext cx="0" cy="353546"/>
          </a:xfrm>
          <a:prstGeom prst="straightConnector1">
            <a:avLst/>
          </a:prstGeom>
          <a:ln w="1016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A346808-AA5D-4703-B9F3-31DA7CBF52FD}"/>
              </a:ext>
            </a:extLst>
          </p:cNvPr>
          <p:cNvCxnSpPr>
            <a:cxnSpLocks/>
          </p:cNvCxnSpPr>
          <p:nvPr/>
        </p:nvCxnSpPr>
        <p:spPr>
          <a:xfrm>
            <a:off x="7172968" y="2882653"/>
            <a:ext cx="0" cy="353546"/>
          </a:xfrm>
          <a:prstGeom prst="straightConnector1">
            <a:avLst/>
          </a:prstGeom>
          <a:ln w="1016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68699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6295B-D8A6-419C-B6AF-75CFB1C02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ICF Common Questions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DED0230-EB11-45A2-9887-8F26EDD53D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560" y="1752600"/>
            <a:ext cx="8700840" cy="3581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20B3E3-BA35-4046-ACE8-F8F6AFBA896D}"/>
              </a:ext>
            </a:extLst>
          </p:cNvPr>
          <p:cNvSpPr txBox="1"/>
          <p:nvPr/>
        </p:nvSpPr>
        <p:spPr>
          <a:xfrm>
            <a:off x="214560" y="5344886"/>
            <a:ext cx="8700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You must consent using the Mayo Clinic IRB Informed Consent/Authorization and VA Informed Consent Addendum Unless Option #3 is used.</a:t>
            </a:r>
          </a:p>
        </p:txBody>
      </p:sp>
    </p:spTree>
    <p:extLst>
      <p:ext uri="{BB962C8B-B14F-4D97-AF65-F5344CB8AC3E}">
        <p14:creationId xmlns:p14="http://schemas.microsoft.com/office/powerpoint/2010/main" val="22914580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7A866-D62A-4AE2-8B92-095EA5F59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Informed Consent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F8F0AB-181C-44EE-95F9-0EBE1D2F50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Informed Consent approved by the Mayo Clinic IRB and VA Informed Consent cannot be altered. </a:t>
            </a:r>
          </a:p>
          <a:p>
            <a:r>
              <a:rPr lang="en-US" dirty="0"/>
              <a:t>The Mayo Clinic IRB </a:t>
            </a:r>
            <a:r>
              <a:rPr lang="en-US" u="sng" dirty="0"/>
              <a:t>will allow a cover sheet </a:t>
            </a:r>
            <a:r>
              <a:rPr lang="en-US" dirty="0"/>
              <a:t>to be added to the consent form to include information unique to the institution’s operations.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8483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C760F-383C-4050-A65E-BE176CA1F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Cover Sheet to the Informed Consent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FDB20-4E08-4F99-B981-24DB331191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Local site name</a:t>
            </a:r>
          </a:p>
          <a:p>
            <a:r>
              <a:rPr lang="en-US" sz="2000" dirty="0"/>
              <a:t>Local physician/PI name</a:t>
            </a:r>
          </a:p>
          <a:p>
            <a:r>
              <a:rPr lang="en-US" sz="2000" dirty="0"/>
              <a:t>Local IRB and/or research advocate phone number and/or additional contact information</a:t>
            </a:r>
          </a:p>
          <a:p>
            <a:r>
              <a:rPr lang="en-US" sz="2000" dirty="0"/>
              <a:t>Local instructions unique to the center and research operations</a:t>
            </a:r>
          </a:p>
          <a:p>
            <a:r>
              <a:rPr lang="en-US" sz="2000" dirty="0"/>
              <a:t>Unique identifying information i.e., bar code that allow you to assist the physician/PI in tracking the consent forms and maintaining storage, digitally or in paper.</a:t>
            </a:r>
          </a:p>
          <a:p>
            <a:r>
              <a:rPr lang="en-US" sz="2000" dirty="0"/>
              <a:t>Additional language which does not alter the risk/benefits section or the main consent language in any material manner.</a:t>
            </a:r>
          </a:p>
          <a:p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4981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992B6-0537-4E9E-885C-1617EDD82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Blood Type and Transfusion Risks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09E5D-3944-4662-A466-0DD0E084E5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provider must find out the blood type of the patient.</a:t>
            </a:r>
          </a:p>
          <a:p>
            <a:pPr lvl="1"/>
            <a:r>
              <a:rPr lang="en-US" dirty="0"/>
              <a:t>Plasma must be matched</a:t>
            </a:r>
          </a:p>
          <a:p>
            <a:pPr lvl="2"/>
            <a:r>
              <a:rPr lang="en-US" dirty="0"/>
              <a:t>May limit availability </a:t>
            </a:r>
          </a:p>
          <a:p>
            <a:r>
              <a:rPr lang="en-US" dirty="0"/>
              <a:t>Standard blood recipient testing</a:t>
            </a:r>
          </a:p>
          <a:p>
            <a:pPr lvl="1"/>
            <a:r>
              <a:rPr lang="en-US" dirty="0"/>
              <a:t>Consider IgA testing</a:t>
            </a:r>
          </a:p>
        </p:txBody>
      </p:sp>
    </p:spTree>
    <p:extLst>
      <p:ext uri="{BB962C8B-B14F-4D97-AF65-F5344CB8AC3E}">
        <p14:creationId xmlns:p14="http://schemas.microsoft.com/office/powerpoint/2010/main" val="6909315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BCFC7-7157-448F-8E4A-E74BEC874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 the Patient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CEF94AB-C878-4339-8610-3C233E3B00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935162"/>
            <a:ext cx="7924799" cy="464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2177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BCFC7-7157-448F-8E4A-E74BEC874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 the Physician Workflow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F1E4F3-3303-4D40-BA12-B983311368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1" t="13590" r="11666" b="12337"/>
          <a:stretch/>
        </p:blipFill>
        <p:spPr>
          <a:xfrm>
            <a:off x="175042" y="1905000"/>
            <a:ext cx="8500872" cy="4126637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66B45A-364E-4E24-AFCC-A4A2AFE27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62200"/>
            <a:ext cx="7696200" cy="394062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3B9CB608-EF8B-4E8D-97E3-9D5032DA8DAE}"/>
              </a:ext>
            </a:extLst>
          </p:cNvPr>
          <p:cNvSpPr/>
          <p:nvPr/>
        </p:nvSpPr>
        <p:spPr>
          <a:xfrm rot="3206396">
            <a:off x="7263163" y="2244732"/>
            <a:ext cx="562611" cy="1487088"/>
          </a:xfrm>
          <a:prstGeom prst="downArrow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49B870-3B45-48F8-BDF4-9AF7310097A0}"/>
              </a:ext>
            </a:extLst>
          </p:cNvPr>
          <p:cNvSpPr txBox="1"/>
          <p:nvPr/>
        </p:nvSpPr>
        <p:spPr>
          <a:xfrm>
            <a:off x="304800" y="61722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https://www.uscovidplasma.org/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5132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BCFC7-7157-448F-8E4A-E74BEC874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 the Physician Workflow: </a:t>
            </a:r>
            <a:br>
              <a:rPr lang="en-US" dirty="0"/>
            </a:br>
            <a:r>
              <a:rPr lang="en-US" dirty="0"/>
              <a:t>Physician Workflow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66B45A-364E-4E24-AFCC-A4A2AFE27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62200"/>
            <a:ext cx="7696200" cy="394062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3B9CB608-EF8B-4E8D-97E3-9D5032DA8DAE}"/>
              </a:ext>
            </a:extLst>
          </p:cNvPr>
          <p:cNvSpPr/>
          <p:nvPr/>
        </p:nvSpPr>
        <p:spPr>
          <a:xfrm rot="3206396">
            <a:off x="7263163" y="2244732"/>
            <a:ext cx="562611" cy="1487088"/>
          </a:xfrm>
          <a:prstGeom prst="downArrow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49B870-3B45-48F8-BDF4-9AF7310097A0}"/>
              </a:ext>
            </a:extLst>
          </p:cNvPr>
          <p:cNvSpPr txBox="1"/>
          <p:nvPr/>
        </p:nvSpPr>
        <p:spPr>
          <a:xfrm>
            <a:off x="304800" y="61722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https://www.uscovidplasma.org/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41EE21-855B-4E25-96FB-F90EF2F576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356" t="17990" r="4410" b="8454"/>
          <a:stretch/>
        </p:blipFill>
        <p:spPr>
          <a:xfrm>
            <a:off x="283028" y="2079172"/>
            <a:ext cx="8784772" cy="378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3812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BCFC7-7157-448F-8E4A-E74BEC874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 the Physician Workflow: </a:t>
            </a:r>
            <a:br>
              <a:rPr lang="en-US" dirty="0"/>
            </a:br>
            <a:r>
              <a:rPr lang="en-US" dirty="0"/>
              <a:t>Physician Workflow (cont.)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66B45A-364E-4E24-AFCC-A4A2AFE27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62200"/>
            <a:ext cx="7696200" cy="394062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49B870-3B45-48F8-BDF4-9AF7310097A0}"/>
              </a:ext>
            </a:extLst>
          </p:cNvPr>
          <p:cNvSpPr txBox="1"/>
          <p:nvPr/>
        </p:nvSpPr>
        <p:spPr>
          <a:xfrm>
            <a:off x="304800" y="61722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https://www.uscovidplasma.org/</a:t>
            </a:r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749C76-9EF7-4305-A1BC-974D861CBF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323" t="17276" r="1227" b="9818"/>
          <a:stretch/>
        </p:blipFill>
        <p:spPr>
          <a:xfrm>
            <a:off x="990601" y="1628309"/>
            <a:ext cx="6781800" cy="431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5754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BCFC7-7157-448F-8E4A-E74BEC874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 the Physician Workflow: </a:t>
            </a:r>
            <a:br>
              <a:rPr lang="en-US" dirty="0"/>
            </a:br>
            <a:r>
              <a:rPr lang="en-US" dirty="0"/>
              <a:t>Physician Workflow (cont.)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66B45A-364E-4E24-AFCC-A4A2AFE27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62200"/>
            <a:ext cx="7696200" cy="394062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49B870-3B45-48F8-BDF4-9AF7310097A0}"/>
              </a:ext>
            </a:extLst>
          </p:cNvPr>
          <p:cNvSpPr txBox="1"/>
          <p:nvPr/>
        </p:nvSpPr>
        <p:spPr>
          <a:xfrm>
            <a:off x="304800" y="61722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https://www.uscovidplasma.org/</a:t>
            </a:r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0653CF-946B-498B-9307-80CC439666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999" t="14869" r="1210" b="13445"/>
          <a:stretch/>
        </p:blipFill>
        <p:spPr>
          <a:xfrm>
            <a:off x="645964" y="1676915"/>
            <a:ext cx="7278836" cy="426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9845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BCFC7-7157-448F-8E4A-E74BEC874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 the Physician Workflow: </a:t>
            </a:r>
            <a:br>
              <a:rPr lang="en-US" dirty="0"/>
            </a:br>
            <a:r>
              <a:rPr lang="en-US" dirty="0"/>
              <a:t>Physician Workflow (cont.)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66B45A-364E-4E24-AFCC-A4A2AFE27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62200"/>
            <a:ext cx="7696200" cy="394062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49B870-3B45-48F8-BDF4-9AF7310097A0}"/>
              </a:ext>
            </a:extLst>
          </p:cNvPr>
          <p:cNvSpPr txBox="1"/>
          <p:nvPr/>
        </p:nvSpPr>
        <p:spPr>
          <a:xfrm>
            <a:off x="304800" y="61722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https://www.uscovidplasma.org/</a:t>
            </a:r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203927-CDAF-4D5F-891E-E3E57D368C1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667" t="15343" r="1666" b="13546"/>
          <a:stretch/>
        </p:blipFill>
        <p:spPr>
          <a:xfrm>
            <a:off x="807898" y="1846497"/>
            <a:ext cx="7269302" cy="436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173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B71AB-D69D-48D1-BA5B-F354A2781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Research Committees or Subcommittees Involved in the Review or Approval of VA Physician Requests for Investigational Drug or Biologics Through Expanded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9129F-B8F0-491E-BDC7-9391FF3EC6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650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E5B1C0-006E-4F4D-9AE5-081088E48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562451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250F0DAD-24A3-4C31-9792-00C8671374EF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DED522-AC6F-4FFB-A452-B5BD145F5589}"/>
              </a:ext>
            </a:extLst>
          </p:cNvPr>
          <p:cNvSpPr/>
          <p:nvPr/>
        </p:nvSpPr>
        <p:spPr>
          <a:xfrm>
            <a:off x="1265549" y="2363182"/>
            <a:ext cx="1732175" cy="118777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Emergency IND</a:t>
            </a:r>
          </a:p>
          <a:p>
            <a:pPr algn="ctr"/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(Example: Remdesivir)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F3C200-DF02-49F1-8FF0-D91EC2545D24}"/>
              </a:ext>
            </a:extLst>
          </p:cNvPr>
          <p:cNvSpPr/>
          <p:nvPr/>
        </p:nvSpPr>
        <p:spPr>
          <a:xfrm>
            <a:off x="1265548" y="3936492"/>
            <a:ext cx="1732175" cy="118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Non-Emergency Expanded Access</a:t>
            </a:r>
          </a:p>
          <a:p>
            <a:pPr algn="ctr"/>
            <a:endParaRPr lang="en-US" sz="135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319FDAB-7072-4E33-80E4-05480E60A904}"/>
              </a:ext>
            </a:extLst>
          </p:cNvPr>
          <p:cNvCxnSpPr/>
          <p:nvPr/>
        </p:nvCxnSpPr>
        <p:spPr>
          <a:xfrm>
            <a:off x="2997723" y="2957070"/>
            <a:ext cx="10958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858A5A7-8B2D-492E-9B89-970F6868233A}"/>
              </a:ext>
            </a:extLst>
          </p:cNvPr>
          <p:cNvCxnSpPr/>
          <p:nvPr/>
        </p:nvCxnSpPr>
        <p:spPr>
          <a:xfrm>
            <a:off x="2997723" y="4435900"/>
            <a:ext cx="10958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764FCDE-2892-4E20-969D-1FF087235FB1}"/>
              </a:ext>
            </a:extLst>
          </p:cNvPr>
          <p:cNvCxnSpPr/>
          <p:nvPr/>
        </p:nvCxnSpPr>
        <p:spPr>
          <a:xfrm>
            <a:off x="4093590" y="2426814"/>
            <a:ext cx="0" cy="11241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BE2F882-9702-4605-963C-2248C74CA671}"/>
              </a:ext>
            </a:extLst>
          </p:cNvPr>
          <p:cNvCxnSpPr/>
          <p:nvPr/>
        </p:nvCxnSpPr>
        <p:spPr>
          <a:xfrm>
            <a:off x="4093590" y="3968307"/>
            <a:ext cx="0" cy="11241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BFBCE6-293E-4DC1-AB57-10763F02D14F}"/>
              </a:ext>
            </a:extLst>
          </p:cNvPr>
          <p:cNvCxnSpPr/>
          <p:nvPr/>
        </p:nvCxnSpPr>
        <p:spPr>
          <a:xfrm>
            <a:off x="4093590" y="2426813"/>
            <a:ext cx="16544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640882F-2977-424D-A9C6-C5ACA1086393}"/>
              </a:ext>
            </a:extLst>
          </p:cNvPr>
          <p:cNvCxnSpPr/>
          <p:nvPr/>
        </p:nvCxnSpPr>
        <p:spPr>
          <a:xfrm>
            <a:off x="4093590" y="3550959"/>
            <a:ext cx="16544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7997A73-2758-4BCA-935C-68D92B02BE22}"/>
              </a:ext>
            </a:extLst>
          </p:cNvPr>
          <p:cNvCxnSpPr/>
          <p:nvPr/>
        </p:nvCxnSpPr>
        <p:spPr>
          <a:xfrm>
            <a:off x="4093590" y="3968306"/>
            <a:ext cx="16544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6A8C72A-122C-4279-8CD1-72126C7D6A07}"/>
              </a:ext>
            </a:extLst>
          </p:cNvPr>
          <p:cNvCxnSpPr/>
          <p:nvPr/>
        </p:nvCxnSpPr>
        <p:spPr>
          <a:xfrm>
            <a:off x="4093590" y="5092452"/>
            <a:ext cx="16544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0C277CF-0BCA-4AA2-ADD2-397AD646C754}"/>
              </a:ext>
            </a:extLst>
          </p:cNvPr>
          <p:cNvSpPr txBox="1"/>
          <p:nvPr/>
        </p:nvSpPr>
        <p:spPr>
          <a:xfrm>
            <a:off x="5797486" y="2283996"/>
            <a:ext cx="3146191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No Prospective IRB Approval</a:t>
            </a:r>
          </a:p>
          <a:p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IRB Notification </a:t>
            </a:r>
            <a:r>
              <a:rPr lang="en-US" sz="1350" u="sng" dirty="0">
                <a:latin typeface="Arial" panose="020B0604020202020204" pitchFamily="34" charset="0"/>
                <a:cs typeface="Arial" panose="020B0604020202020204" pitchFamily="34" charset="0"/>
              </a:rPr>
              <a:t>Required</a:t>
            </a: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 5 Working Days After Beginning Administration</a:t>
            </a:r>
          </a:p>
          <a:p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No VA Research and Development Committee approval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A6AF094-C495-4086-A293-35C094215E6D}"/>
              </a:ext>
            </a:extLst>
          </p:cNvPr>
          <p:cNvSpPr txBox="1"/>
          <p:nvPr/>
        </p:nvSpPr>
        <p:spPr>
          <a:xfrm>
            <a:off x="5825766" y="3812402"/>
            <a:ext cx="3146191" cy="237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Prospective IRB Approval </a:t>
            </a:r>
            <a:r>
              <a:rPr lang="en-US" sz="1350" u="sng" dirty="0">
                <a:latin typeface="Arial" panose="020B0604020202020204" pitchFamily="34" charset="0"/>
                <a:cs typeface="Arial" panose="020B0604020202020204" pitchFamily="34" charset="0"/>
              </a:rPr>
              <a:t>Required</a:t>
            </a:r>
          </a:p>
          <a:p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Prospective VA Research and Development Committee approval </a:t>
            </a:r>
            <a:r>
              <a:rPr lang="en-US" sz="1350" u="sng" dirty="0">
                <a:latin typeface="Arial" panose="020B0604020202020204" pitchFamily="34" charset="0"/>
                <a:cs typeface="Arial" panose="020B0604020202020204" pitchFamily="34" charset="0"/>
              </a:rPr>
              <a:t>Required</a:t>
            </a:r>
          </a:p>
          <a:p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*Designated Review can be used when a single patient use is approved by the IRB Chair or another appropriate IRB voting member as permitted by FDA. </a:t>
            </a:r>
            <a:endParaRPr lang="en-US" sz="135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8867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1516F-EDD1-462C-933D-D3B10CCC2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Plasma is Delivered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1D210-623B-4209-A0C8-351E3B90D0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blood bank is a key member of this process.</a:t>
            </a:r>
          </a:p>
          <a:p>
            <a:r>
              <a:rPr lang="en-US" dirty="0"/>
              <a:t>Keep them informed so they can be on the look out for the plasma when it arrives</a:t>
            </a:r>
          </a:p>
          <a:p>
            <a:r>
              <a:rPr lang="en-US" dirty="0"/>
              <a:t>The blood bank must receive it.</a:t>
            </a:r>
          </a:p>
        </p:txBody>
      </p:sp>
    </p:spTree>
    <p:extLst>
      <p:ext uri="{BB962C8B-B14F-4D97-AF65-F5344CB8AC3E}">
        <p14:creationId xmlns:p14="http://schemas.microsoft.com/office/powerpoint/2010/main" val="13624812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7B320-2AFE-4799-8888-ECA9C0F77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Recheck Inclusion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BCA59-3E65-4828-9D01-E5AE8B2CE2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Prior to giving the Plasma</a:t>
            </a:r>
          </a:p>
          <a:p>
            <a:pPr lvl="1"/>
            <a:r>
              <a:rPr lang="en-US" dirty="0"/>
              <a:t>Ensure the patient still meets all criteria for participation in the program</a:t>
            </a:r>
          </a:p>
          <a:p>
            <a:pPr lvl="1"/>
            <a:r>
              <a:rPr lang="en-US" dirty="0"/>
              <a:t>Consider the possibility of transfusion related events</a:t>
            </a:r>
          </a:p>
          <a:p>
            <a:pPr lvl="2"/>
            <a:r>
              <a:rPr lang="en-US" dirty="0"/>
              <a:t>Consider pre-medication per local standards</a:t>
            </a:r>
          </a:p>
          <a:p>
            <a:pPr lvl="3"/>
            <a:r>
              <a:rPr lang="en-US" dirty="0"/>
              <a:t>Tylenol and Benadryl</a:t>
            </a:r>
          </a:p>
          <a:p>
            <a:r>
              <a:rPr lang="en-US" dirty="0"/>
              <a:t>Giving Plasma</a:t>
            </a:r>
          </a:p>
          <a:p>
            <a:pPr lvl="1"/>
            <a:r>
              <a:rPr lang="en-US" dirty="0"/>
              <a:t>Infusion rate no higher than 100-250mL/hr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0147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BCFC7-7157-448F-8E4A-E74BEC874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 the Physician Workflow: </a:t>
            </a:r>
            <a:br>
              <a:rPr lang="en-US" dirty="0"/>
            </a:br>
            <a:r>
              <a:rPr lang="en-US" dirty="0"/>
              <a:t>Physician Workflow (cont.)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66B45A-364E-4E24-AFCC-A4A2AFE27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62200"/>
            <a:ext cx="7696200" cy="394062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49B870-3B45-48F8-BDF4-9AF7310097A0}"/>
              </a:ext>
            </a:extLst>
          </p:cNvPr>
          <p:cNvSpPr txBox="1"/>
          <p:nvPr/>
        </p:nvSpPr>
        <p:spPr>
          <a:xfrm>
            <a:off x="304800" y="61722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https://www.uscovidplasma.org/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F150E0-B57B-47E6-8157-23E9E1D498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611" t="13187" r="1665" b="9999"/>
          <a:stretch/>
        </p:blipFill>
        <p:spPr>
          <a:xfrm>
            <a:off x="838199" y="1676401"/>
            <a:ext cx="7003859" cy="446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8226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F9D23-9089-4E67-8B47-9EF69A9E3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of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7AE76B-270C-4B22-8C17-7883E0A679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Your facility’s standard of care for treatment of transfusion reactions should be well known to anyone providing the plasma infusion</a:t>
            </a:r>
          </a:p>
          <a:p>
            <a:pPr marL="0" indent="0">
              <a:buNone/>
            </a:pPr>
            <a:r>
              <a:rPr lang="en-US" dirty="0"/>
              <a:t>Review transfusion side effects:</a:t>
            </a:r>
          </a:p>
          <a:p>
            <a:r>
              <a:rPr lang="en-US" u="sng" dirty="0">
                <a:hlinkClick r:id="rId2"/>
              </a:rPr>
              <a:t>https://www.mayoclinic.org/drugs-supplements/plasma-intravenous-route/side-effects/drg-20060825</a:t>
            </a:r>
            <a:r>
              <a:rPr lang="en-US" dirty="0"/>
              <a:t> </a:t>
            </a:r>
          </a:p>
          <a:p>
            <a:r>
              <a:rPr lang="en-US" u="sng" dirty="0">
                <a:hlinkClick r:id="rId3"/>
              </a:rPr>
              <a:t>https://www.drugs.com/cg/blood-transfusion-reactions.html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9243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4A8E6-E8E8-4751-8D1A-CF9660F4B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Reporting to the Mayo Clinic IRB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31222-532E-4DD5-8A4D-670007124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 the information provided in the SOP</a:t>
            </a:r>
          </a:p>
          <a:p>
            <a:r>
              <a:rPr lang="en-US" dirty="0"/>
              <a:t>There is no role for your local IRB</a:t>
            </a:r>
          </a:p>
          <a:p>
            <a:r>
              <a:rPr lang="en-US" dirty="0"/>
              <a:t>In addition to the Mayo Clinic IRB you must let your facility R&amp;DC and leadership know of plasma infusion related complications/injuries</a:t>
            </a:r>
          </a:p>
        </p:txBody>
      </p:sp>
    </p:spTree>
    <p:extLst>
      <p:ext uri="{BB962C8B-B14F-4D97-AF65-F5344CB8AC3E}">
        <p14:creationId xmlns:p14="http://schemas.microsoft.com/office/powerpoint/2010/main" val="17825415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1F110-673C-4A47-8B92-55851015B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Inclusion of Non-Veterans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0FC17-0E3F-404F-9948-9BCE3AC971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someone who is not a Veteran is admitted to our facility under our 4</a:t>
            </a:r>
            <a:r>
              <a:rPr lang="en-US" baseline="30000" dirty="0"/>
              <a:t>th</a:t>
            </a:r>
            <a:r>
              <a:rPr lang="en-US" dirty="0"/>
              <a:t> mission, can he/she be offered this treatment?</a:t>
            </a:r>
          </a:p>
          <a:p>
            <a:pPr lvl="1"/>
            <a:r>
              <a:rPr lang="en-US" dirty="0"/>
              <a:t>Yes, since this is not a clinical trial but a treatment protocol, the non-Veteran may be enrolled</a:t>
            </a:r>
          </a:p>
          <a:p>
            <a:pPr lvl="1"/>
            <a:r>
              <a:rPr lang="en-US" dirty="0"/>
              <a:t>The R&amp;DC will need to approve this inclusion of non-Veterans</a:t>
            </a:r>
          </a:p>
          <a:p>
            <a:pPr lvl="2"/>
            <a:r>
              <a:rPr lang="en-US" dirty="0"/>
              <a:t>The </a:t>
            </a:r>
            <a:r>
              <a:rPr lang="en-US"/>
              <a:t>local VA research </a:t>
            </a:r>
            <a:r>
              <a:rPr lang="en-US" dirty="0"/>
              <a:t>office will not be responsible for </a:t>
            </a:r>
            <a:r>
              <a:rPr lang="en-US"/>
              <a:t>research-related injuries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9203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F66AD-D735-4C17-A2DA-FD7F4BE51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Plasma Donation from Recovered </a:t>
            </a:r>
            <a:br>
              <a:rPr lang="en-US" dirty="0"/>
            </a:br>
            <a:r>
              <a:rPr lang="en-US" dirty="0"/>
              <a:t>COVID-19 Patients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4119F1-000D-4B67-B423-9999862BFB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Individuals who tested positive for SARS-CoV-2 and have since tested negative are asked to consider donating plasma through the American Red Cross or your local donation center, which are participating in this protocol. </a:t>
            </a:r>
          </a:p>
          <a:p>
            <a:pPr lvl="1"/>
            <a:r>
              <a:rPr lang="en-US" sz="1800" dirty="0"/>
              <a:t>When they donate if they will identify with the VA, the VA will get “credit” toward donations for the protocol.</a:t>
            </a:r>
          </a:p>
          <a:p>
            <a:r>
              <a:rPr lang="en-US" sz="2000" dirty="0"/>
              <a:t>The criteria and timing for donating plasma is determined by local blood suppliers, which may include a second test by your health care provider. </a:t>
            </a:r>
          </a:p>
          <a:p>
            <a:r>
              <a:rPr lang="en-US" sz="2000" dirty="0"/>
              <a:t>The American Association of Blood Banks (AABB) offers a tool to locate blood donation sites</a:t>
            </a:r>
          </a:p>
          <a:p>
            <a:pPr marL="0" indent="347663">
              <a:buNone/>
            </a:pPr>
            <a:r>
              <a:rPr lang="en-US" sz="2000" dirty="0">
                <a:hlinkClick r:id="rId2"/>
              </a:rPr>
              <a:t>http://www.aabb.org/tm/donation/Pages/Blood-Bank-Locator.aspx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 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4037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640BD34-B64D-4E19-83D0-0E8FF86C4E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456036" y="2209800"/>
            <a:ext cx="4231927" cy="4191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38880" y="3178162"/>
            <a:ext cx="8236160" cy="1338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400" kern="1200">
                <a:solidFill>
                  <a:schemeClr val="bg1"/>
                </a:solidFill>
                <a:latin typeface="Tahoma" pitchFamily="34" charset="0"/>
                <a:ea typeface="ＭＳ Ｐゴシック" charset="0"/>
                <a:cs typeface="Tahoma" pitchFamily="34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Georgia" charset="0"/>
                <a:ea typeface="ＭＳ Ｐゴシック" charset="0"/>
                <a:cs typeface="Georgia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Georgia" charset="0"/>
                <a:ea typeface="ＭＳ Ｐゴシック" charset="0"/>
                <a:cs typeface="Georgia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Georgia" charset="0"/>
                <a:ea typeface="ＭＳ Ｐゴシック" charset="0"/>
                <a:cs typeface="Georgia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Georgia" charset="0"/>
                <a:ea typeface="ＭＳ Ｐゴシック" charset="0"/>
                <a:cs typeface="Georgia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Georgia" charset="0"/>
                <a:ea typeface="ＭＳ Ｐゴシック" charset="0"/>
                <a:cs typeface="Georgia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Georgia" charset="0"/>
                <a:ea typeface="ＭＳ Ｐゴシック" charset="0"/>
                <a:cs typeface="Georgia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Georgia" charset="0"/>
                <a:ea typeface="ＭＳ Ｐゴシック" charset="0"/>
                <a:cs typeface="Georgia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Georgia" charset="0"/>
                <a:ea typeface="ＭＳ Ｐゴシック" charset="0"/>
                <a:cs typeface="Georgia" charset="0"/>
              </a:defRPr>
            </a:lvl9pPr>
          </a:lstStyle>
          <a:p>
            <a:pPr marL="4763" indent="-4763" algn="ctr">
              <a:spcBef>
                <a:spcPct val="20000"/>
              </a:spcBef>
              <a:defRPr/>
            </a:pPr>
            <a:r>
              <a:rPr lang="en-US" sz="3100" spc="100" dirty="0">
                <a:solidFill>
                  <a:prstClr val="black"/>
                </a:solidFill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85017703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2E761-DAFC-42C7-8B1F-BDD06CE3F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E23871D-CE47-486F-BCC6-C79DE6BC9C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1600" dirty="0"/>
              <a:t>Molly Klote, MD, CIP						C. Karen Jeans, PhD, CCRN, CIP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600" dirty="0"/>
              <a:t>Director, ORPP&amp;E							Director, Regulatory Affairs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600" dirty="0"/>
              <a:t>Office of Research and Development 			ORPP&amp;E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600" dirty="0"/>
              <a:t>Washington, DC							Office of Research and Development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600" dirty="0">
                <a:hlinkClick r:id="rId3"/>
              </a:rPr>
              <a:t>Mary.klote@va.gov</a:t>
            </a:r>
            <a:r>
              <a:rPr lang="en-US" sz="1600" dirty="0"/>
              <a:t>							Washington, DC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600" dirty="0"/>
              <a:t>										</a:t>
            </a:r>
            <a:r>
              <a:rPr lang="en-US" sz="1600" dirty="0">
                <a:hlinkClick r:id="rId4"/>
              </a:rPr>
              <a:t>c.karen.jeans@va.gov</a:t>
            </a:r>
            <a:endParaRPr lang="en-US" sz="1600" dirty="0"/>
          </a:p>
          <a:p>
            <a:pPr marL="0" indent="0">
              <a:spcAft>
                <a:spcPts val="600"/>
              </a:spcAft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3416162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FFB5A-D5B4-4670-B04D-FCFCB3CBB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Availability of Recording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48F7F-51DC-47CB-8C17-45F37CDB40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 recording of this session and </a:t>
            </a:r>
            <a:r>
              <a:rPr lang="en-US" sz="2400"/>
              <a:t>the slides </a:t>
            </a:r>
            <a:r>
              <a:rPr lang="en-US" sz="2400" dirty="0"/>
              <a:t>will be available on ORPP&amp;E’s Education and Training website approximately one week post-webinar</a:t>
            </a:r>
          </a:p>
          <a:p>
            <a:r>
              <a:rPr lang="en-US" sz="2400" dirty="0"/>
              <a:t>An archive of all ORPP&amp;E webinars can be found here:  </a:t>
            </a:r>
            <a:r>
              <a:rPr lang="en-US" sz="2400" dirty="0">
                <a:hlinkClick r:id="rId3"/>
              </a:rPr>
              <a:t>https://www.research.va.gov/programs/orppe/education/webinars/archives.cfm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68654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B71AB-D69D-48D1-BA5B-F354A2781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Research Committees or Subcommittees Involved in the Review or Approval of VA Physician Requests for Investigational Drug or Biologics Through Expanded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9129F-B8F0-491E-BDC7-9391FF3EC6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650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E5B1C0-006E-4F4D-9AE5-081088E48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562451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250F0DAD-24A3-4C31-9792-00C8671374EF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DED522-AC6F-4FFB-A452-B5BD145F5589}"/>
              </a:ext>
            </a:extLst>
          </p:cNvPr>
          <p:cNvSpPr/>
          <p:nvPr/>
        </p:nvSpPr>
        <p:spPr>
          <a:xfrm>
            <a:off x="1265549" y="2363182"/>
            <a:ext cx="1732175" cy="118777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Emergency IND</a:t>
            </a:r>
          </a:p>
          <a:p>
            <a:pPr algn="ctr"/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(Example: Remdesivir)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F3C200-DF02-49F1-8FF0-D91EC2545D24}"/>
              </a:ext>
            </a:extLst>
          </p:cNvPr>
          <p:cNvSpPr/>
          <p:nvPr/>
        </p:nvSpPr>
        <p:spPr>
          <a:xfrm>
            <a:off x="1265548" y="3936492"/>
            <a:ext cx="1732175" cy="118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Non-Emergency Expanded Access</a:t>
            </a:r>
          </a:p>
          <a:p>
            <a:pPr algn="ctr"/>
            <a:endParaRPr lang="en-US" sz="135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319FDAB-7072-4E33-80E4-05480E60A904}"/>
              </a:ext>
            </a:extLst>
          </p:cNvPr>
          <p:cNvCxnSpPr/>
          <p:nvPr/>
        </p:nvCxnSpPr>
        <p:spPr>
          <a:xfrm>
            <a:off x="2997723" y="2957070"/>
            <a:ext cx="10958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858A5A7-8B2D-492E-9B89-970F6868233A}"/>
              </a:ext>
            </a:extLst>
          </p:cNvPr>
          <p:cNvCxnSpPr/>
          <p:nvPr/>
        </p:nvCxnSpPr>
        <p:spPr>
          <a:xfrm>
            <a:off x="2997723" y="4435900"/>
            <a:ext cx="10958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764FCDE-2892-4E20-969D-1FF087235FB1}"/>
              </a:ext>
            </a:extLst>
          </p:cNvPr>
          <p:cNvCxnSpPr/>
          <p:nvPr/>
        </p:nvCxnSpPr>
        <p:spPr>
          <a:xfrm>
            <a:off x="4093590" y="2426814"/>
            <a:ext cx="0" cy="11241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BE2F882-9702-4605-963C-2248C74CA671}"/>
              </a:ext>
            </a:extLst>
          </p:cNvPr>
          <p:cNvCxnSpPr/>
          <p:nvPr/>
        </p:nvCxnSpPr>
        <p:spPr>
          <a:xfrm>
            <a:off x="4093590" y="3968307"/>
            <a:ext cx="0" cy="11241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BFBCE6-293E-4DC1-AB57-10763F02D14F}"/>
              </a:ext>
            </a:extLst>
          </p:cNvPr>
          <p:cNvCxnSpPr/>
          <p:nvPr/>
        </p:nvCxnSpPr>
        <p:spPr>
          <a:xfrm>
            <a:off x="4093590" y="2426813"/>
            <a:ext cx="16544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640882F-2977-424D-A9C6-C5ACA1086393}"/>
              </a:ext>
            </a:extLst>
          </p:cNvPr>
          <p:cNvCxnSpPr/>
          <p:nvPr/>
        </p:nvCxnSpPr>
        <p:spPr>
          <a:xfrm>
            <a:off x="4093590" y="3550959"/>
            <a:ext cx="16544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7997A73-2758-4BCA-935C-68D92B02BE22}"/>
              </a:ext>
            </a:extLst>
          </p:cNvPr>
          <p:cNvCxnSpPr/>
          <p:nvPr/>
        </p:nvCxnSpPr>
        <p:spPr>
          <a:xfrm>
            <a:off x="4093590" y="3968306"/>
            <a:ext cx="16544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6A8C72A-122C-4279-8CD1-72126C7D6A07}"/>
              </a:ext>
            </a:extLst>
          </p:cNvPr>
          <p:cNvCxnSpPr/>
          <p:nvPr/>
        </p:nvCxnSpPr>
        <p:spPr>
          <a:xfrm>
            <a:off x="4093590" y="5092452"/>
            <a:ext cx="16544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0C277CF-0BCA-4AA2-ADD2-397AD646C754}"/>
              </a:ext>
            </a:extLst>
          </p:cNvPr>
          <p:cNvSpPr txBox="1"/>
          <p:nvPr/>
        </p:nvSpPr>
        <p:spPr>
          <a:xfrm>
            <a:off x="5797486" y="2283996"/>
            <a:ext cx="3146191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No Prospective IRB Approval</a:t>
            </a:r>
          </a:p>
          <a:p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IRB Notification </a:t>
            </a:r>
            <a:r>
              <a:rPr lang="en-US" sz="1350" u="sng" dirty="0">
                <a:latin typeface="Arial" panose="020B0604020202020204" pitchFamily="34" charset="0"/>
                <a:cs typeface="Arial" panose="020B0604020202020204" pitchFamily="34" charset="0"/>
              </a:rPr>
              <a:t>Required</a:t>
            </a: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 5 Working Days After Beginning Administration</a:t>
            </a:r>
          </a:p>
          <a:p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No VA Research and Development Committee approval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A6AF094-C495-4086-A293-35C094215E6D}"/>
              </a:ext>
            </a:extLst>
          </p:cNvPr>
          <p:cNvSpPr txBox="1"/>
          <p:nvPr/>
        </p:nvSpPr>
        <p:spPr>
          <a:xfrm>
            <a:off x="5825766" y="3812402"/>
            <a:ext cx="3146191" cy="237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Prospective IRB Approval </a:t>
            </a:r>
            <a:r>
              <a:rPr lang="en-US" sz="1350" u="sng" dirty="0">
                <a:latin typeface="Arial" panose="020B0604020202020204" pitchFamily="34" charset="0"/>
                <a:cs typeface="Arial" panose="020B0604020202020204" pitchFamily="34" charset="0"/>
              </a:rPr>
              <a:t>Required</a:t>
            </a:r>
          </a:p>
          <a:p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Prospective VA Research and Development Committee approval </a:t>
            </a:r>
            <a:r>
              <a:rPr lang="en-US" sz="1350" u="sng" dirty="0">
                <a:latin typeface="Arial" panose="020B0604020202020204" pitchFamily="34" charset="0"/>
                <a:cs typeface="Arial" panose="020B0604020202020204" pitchFamily="34" charset="0"/>
              </a:rPr>
              <a:t>Required</a:t>
            </a:r>
          </a:p>
          <a:p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*Designated Review can be used when a single patient use is approved by the IRB Chair or another appropriate IRB voting member as permitted by FDA. </a:t>
            </a:r>
            <a:endParaRPr lang="en-US" sz="135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3E348AE-C5DD-4759-9AEF-625F3469960A}"/>
              </a:ext>
            </a:extLst>
          </p:cNvPr>
          <p:cNvSpPr/>
          <p:nvPr/>
        </p:nvSpPr>
        <p:spPr>
          <a:xfrm>
            <a:off x="609600" y="3812402"/>
            <a:ext cx="8229579" cy="2662104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79937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8153A-8ED1-47B5-A507-17D024AA5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B322C-259D-486A-8184-218DC63A5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752600"/>
            <a:ext cx="8229600" cy="4190513"/>
          </a:xfrm>
        </p:spPr>
        <p:txBody>
          <a:bodyPr/>
          <a:lstStyle/>
          <a:p>
            <a:r>
              <a:rPr lang="en-US" sz="2400" dirty="0"/>
              <a:t>ORD Covid-19 SharePoint site (internal to VHA):</a:t>
            </a:r>
          </a:p>
          <a:p>
            <a:pPr marL="347663" indent="0">
              <a:buNone/>
            </a:pPr>
            <a:r>
              <a:rPr lang="en-US" sz="2400" dirty="0">
                <a:hlinkClick r:id="rId2"/>
              </a:rPr>
              <a:t>https://dvagov.sharepoint.com/sites/vacovhacomm/admin/projects/covid19</a:t>
            </a:r>
            <a:endParaRPr lang="en-US" sz="2400" dirty="0"/>
          </a:p>
          <a:p>
            <a:r>
              <a:rPr lang="en-US" sz="2400" dirty="0"/>
              <a:t>Mayo Clinic Convalescent Plasma Expanded Access Website:</a:t>
            </a:r>
          </a:p>
          <a:p>
            <a:pPr marL="0" indent="347663">
              <a:buNone/>
            </a:pPr>
            <a:r>
              <a:rPr lang="en-US" sz="2400" dirty="0">
                <a:hlinkClick r:id="rId3"/>
              </a:rPr>
              <a:t>https://www.uscovidplasma.org/</a:t>
            </a:r>
            <a:endParaRPr lang="en-US" sz="2400" dirty="0"/>
          </a:p>
          <a:p>
            <a:r>
              <a:rPr lang="en-US" sz="2400" dirty="0"/>
              <a:t>American Red Cross:  Plasma Donation from Recovered COVID-19 Patients:</a:t>
            </a:r>
          </a:p>
          <a:p>
            <a:pPr marL="347663" indent="0">
              <a:buNone/>
            </a:pPr>
            <a:r>
              <a:rPr lang="en-US" sz="2400" dirty="0">
                <a:hlinkClick r:id="rId4"/>
              </a:rPr>
              <a:t>https://www.redcrossblood.org/donate-blood/dlp/plasma-donations-from-recovered-covid-19-patients.html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347663">
              <a:buNone/>
            </a:pPr>
            <a:endParaRPr lang="en-US" sz="2400" dirty="0"/>
          </a:p>
          <a:p>
            <a:pPr marL="0" indent="347663">
              <a:buNone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76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86BB5-D89D-4D81-8893-963576904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0637"/>
          </a:xfrm>
        </p:spPr>
        <p:txBody>
          <a:bodyPr wrap="square" anchor="b">
            <a:normAutofit/>
          </a:bodyPr>
          <a:lstStyle/>
          <a:p>
            <a:r>
              <a:rPr lang="en-US" dirty="0"/>
              <a:t>Plasma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C5D1314-C7CD-47FB-9246-8126695AC1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23322"/>
            <a:ext cx="4038600" cy="4202841"/>
          </a:xfrm>
        </p:spPr>
        <p:txBody>
          <a:bodyPr/>
          <a:lstStyle/>
          <a:p>
            <a:r>
              <a:rPr lang="en-US" dirty="0"/>
              <a:t>Plasma is the liquid in your blood that does not contain cells</a:t>
            </a:r>
          </a:p>
          <a:p>
            <a:pPr lvl="1"/>
            <a:r>
              <a:rPr lang="en-US" dirty="0"/>
              <a:t>It contains antibodies</a:t>
            </a:r>
          </a:p>
          <a:p>
            <a:r>
              <a:rPr lang="en-US" dirty="0"/>
              <a:t>It still has to be cross-matched to your blood type before infusion</a:t>
            </a:r>
          </a:p>
        </p:txBody>
      </p:sp>
      <p:pic>
        <p:nvPicPr>
          <p:cNvPr id="5" name="Content Placeholder 4" descr="A picture containing bottle, food&#10;&#10;Description automatically generated">
            <a:extLst>
              <a:ext uri="{FF2B5EF4-FFF2-40B4-BE49-F238E27FC236}">
                <a16:creationId xmlns:a16="http://schemas.microsoft.com/office/drawing/2014/main" id="{15D21A63-8527-4B67-B23F-28AA9A4BDA72}"/>
              </a:ext>
            </a:extLst>
          </p:cNvPr>
          <p:cNvPicPr>
            <a:picLocks noGrp="1" noChangeAspect="1"/>
          </p:cNvPicPr>
          <p:nvPr>
            <p:ph sz="half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923322"/>
            <a:ext cx="4374758" cy="3715478"/>
          </a:xfrm>
          <a:noFill/>
        </p:spPr>
      </p:pic>
    </p:spTree>
    <p:extLst>
      <p:ext uri="{BB962C8B-B14F-4D97-AF65-F5344CB8AC3E}">
        <p14:creationId xmlns:p14="http://schemas.microsoft.com/office/powerpoint/2010/main" val="3167802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868D0-2552-45D0-9686-66587DE3A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0637"/>
          </a:xfrm>
        </p:spPr>
        <p:txBody>
          <a:bodyPr wrap="square" anchor="b">
            <a:normAutofit/>
          </a:bodyPr>
          <a:lstStyle/>
          <a:p>
            <a:r>
              <a:rPr lang="en-US" dirty="0"/>
              <a:t>Plasma Cell</a:t>
            </a:r>
          </a:p>
        </p:txBody>
      </p:sp>
      <p:pic>
        <p:nvPicPr>
          <p:cNvPr id="5" name="Content Placeholder 4" descr="A picture containing device&#10;&#10;Description automatically generated">
            <a:extLst>
              <a:ext uri="{FF2B5EF4-FFF2-40B4-BE49-F238E27FC236}">
                <a16:creationId xmlns:a16="http://schemas.microsoft.com/office/drawing/2014/main" id="{10325971-340A-4DCA-A01A-FB67239ADA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202" y="1935650"/>
            <a:ext cx="7053596" cy="4190513"/>
          </a:xfrm>
          <a:solidFill>
            <a:schemeClr val="bg1">
              <a:lumMod val="95000"/>
            </a:schemeClr>
          </a:solidFill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617850-580C-407E-9C8B-B51789DC6581}"/>
              </a:ext>
            </a:extLst>
          </p:cNvPr>
          <p:cNvSpPr txBox="1"/>
          <p:nvPr/>
        </p:nvSpPr>
        <p:spPr>
          <a:xfrm>
            <a:off x="2590800" y="2362200"/>
            <a:ext cx="114300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Franklin Gothic Demi" panose="020B0703020102020204" pitchFamily="34" charset="0"/>
              </a:rPr>
              <a:t>Corona</a:t>
            </a:r>
          </a:p>
        </p:txBody>
      </p:sp>
    </p:spTree>
    <p:extLst>
      <p:ext uri="{BB962C8B-B14F-4D97-AF65-F5344CB8AC3E}">
        <p14:creationId xmlns:p14="http://schemas.microsoft.com/office/powerpoint/2010/main" val="3909171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2E065D98-3C19-472C-95AA-0D41140D7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0637"/>
          </a:xfrm>
        </p:spPr>
        <p:txBody>
          <a:bodyPr/>
          <a:lstStyle/>
          <a:p>
            <a:r>
              <a:rPr lang="en-US" dirty="0"/>
              <a:t>Antibody Effects on Viruses</a:t>
            </a:r>
          </a:p>
        </p:txBody>
      </p:sp>
      <p:pic>
        <p:nvPicPr>
          <p:cNvPr id="5" name="Content Placeholder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377F9F1B-D5A6-4EC5-ABAE-FF547DE2384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41027"/>
            <a:ext cx="4038600" cy="3567430"/>
          </a:xfrm>
          <a:noFill/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9BBBDD35-CB9B-4F2A-A334-FA33A93039F6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831958" y="1927805"/>
            <a:ext cx="4038600" cy="4202841"/>
          </a:xfrm>
        </p:spPr>
        <p:txBody>
          <a:bodyPr/>
          <a:lstStyle/>
          <a:p>
            <a:r>
              <a:rPr lang="en-US" dirty="0"/>
              <a:t>Antibodies can directly attack the virus</a:t>
            </a:r>
          </a:p>
          <a:p>
            <a:r>
              <a:rPr lang="en-US" dirty="0"/>
              <a:t>Antibodies can attack a cell that the virus has entered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6B68130-5908-42B9-97EB-9171790784DD}"/>
              </a:ext>
            </a:extLst>
          </p:cNvPr>
          <p:cNvSpPr/>
          <p:nvPr/>
        </p:nvSpPr>
        <p:spPr>
          <a:xfrm>
            <a:off x="685800" y="2241027"/>
            <a:ext cx="1295400" cy="73077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9A02046-7365-4B75-B605-667ACF40479F}"/>
              </a:ext>
            </a:extLst>
          </p:cNvPr>
          <p:cNvSpPr/>
          <p:nvPr/>
        </p:nvSpPr>
        <p:spPr>
          <a:xfrm>
            <a:off x="452437" y="3520814"/>
            <a:ext cx="1295400" cy="73077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52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D06AA28-6575-4231-B574-7E620F18C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0637"/>
          </a:xfrm>
        </p:spPr>
        <p:txBody>
          <a:bodyPr/>
          <a:lstStyle/>
          <a:p>
            <a:r>
              <a:rPr lang="en-US" dirty="0"/>
              <a:t>Bag of Plasma</a:t>
            </a:r>
          </a:p>
        </p:txBody>
      </p:sp>
      <p:pic>
        <p:nvPicPr>
          <p:cNvPr id="5" name="Content Placeholder 4" descr="A picture containing food, table&#10;&#10;Description automatically generated">
            <a:extLst>
              <a:ext uri="{FF2B5EF4-FFF2-40B4-BE49-F238E27FC236}">
                <a16:creationId xmlns:a16="http://schemas.microsoft.com/office/drawing/2014/main" id="{F6E48229-2526-48B2-B0FF-CD1639E371A8}"/>
              </a:ext>
            </a:extLst>
          </p:cNvPr>
          <p:cNvPicPr>
            <a:picLocks noGrp="1" noChangeAspect="1"/>
          </p:cNvPicPr>
          <p:nvPr>
            <p:ph sz="half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282" y="878463"/>
            <a:ext cx="2269518" cy="1843263"/>
          </a:xfrm>
          <a:noFill/>
        </p:spPr>
      </p:pic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04594AC9-4DB6-4B02-862B-C6D372582FF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6" y="1791350"/>
            <a:ext cx="6836521" cy="5120177"/>
          </a:xfrm>
        </p:spPr>
      </p:pic>
      <p:sp>
        <p:nvSpPr>
          <p:cNvPr id="8" name="Arrow: Left 7">
            <a:extLst>
              <a:ext uri="{FF2B5EF4-FFF2-40B4-BE49-F238E27FC236}">
                <a16:creationId xmlns:a16="http://schemas.microsoft.com/office/drawing/2014/main" id="{312B4C7C-4306-4B01-A0E8-1F72EDFA1241}"/>
              </a:ext>
            </a:extLst>
          </p:cNvPr>
          <p:cNvSpPr/>
          <p:nvPr/>
        </p:nvSpPr>
        <p:spPr>
          <a:xfrm>
            <a:off x="6853472" y="5029200"/>
            <a:ext cx="1823803" cy="7620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Antibodies</a:t>
            </a:r>
          </a:p>
        </p:txBody>
      </p:sp>
    </p:spTree>
    <p:extLst>
      <p:ext uri="{BB962C8B-B14F-4D97-AF65-F5344CB8AC3E}">
        <p14:creationId xmlns:p14="http://schemas.microsoft.com/office/powerpoint/2010/main" val="3487764522"/>
      </p:ext>
    </p:extLst>
  </p:cSld>
  <p:clrMapOvr>
    <a:masterClrMapping/>
  </p:clrMapOvr>
</p:sld>
</file>

<file path=ppt/theme/theme1.xml><?xml version="1.0" encoding="utf-8"?>
<a:theme xmlns:a="http://schemas.openxmlformats.org/drawingml/2006/main" name="PPT_VHA_Template">
  <a:themeElements>
    <a:clrScheme name="Custom 5">
      <a:dk1>
        <a:sysClr val="windowText" lastClr="000000"/>
      </a:dk1>
      <a:lt1>
        <a:sysClr val="window" lastClr="FFFFFF"/>
      </a:lt1>
      <a:dk2>
        <a:srgbClr val="FFFFFE"/>
      </a:dk2>
      <a:lt2>
        <a:srgbClr val="FFFFFE"/>
      </a:lt2>
      <a:accent1>
        <a:srgbClr val="0083BE"/>
      </a:accent1>
      <a:accent2>
        <a:srgbClr val="78BE20"/>
      </a:accent2>
      <a:accent3>
        <a:srgbClr val="C4262E"/>
      </a:accent3>
      <a:accent4>
        <a:srgbClr val="FF7F32"/>
      </a:accent4>
      <a:accent5>
        <a:srgbClr val="F3CF45"/>
      </a:accent5>
      <a:accent6>
        <a:srgbClr val="FFFFFE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1893</Words>
  <Application>Microsoft Office PowerPoint</Application>
  <PresentationFormat>On-screen Show (4:3)</PresentationFormat>
  <Paragraphs>238</Paragraphs>
  <Slides>50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6" baseType="lpstr">
      <vt:lpstr>Arial</vt:lpstr>
      <vt:lpstr>Calibri</vt:lpstr>
      <vt:lpstr>Franklin Gothic Demi</vt:lpstr>
      <vt:lpstr>Georgia</vt:lpstr>
      <vt:lpstr>Tahoma</vt:lpstr>
      <vt:lpstr>PPT_VHA_Template</vt:lpstr>
      <vt:lpstr>         The Mayo Clinic Expanded Access Protocol: Expanded Access to Convalescent Plasma for the Treatment of Patients with COVID-19</vt:lpstr>
      <vt:lpstr>Discussion Topics </vt:lpstr>
      <vt:lpstr>FDA Regulated Research Studies:  Common Pathways for Use of Drugs and Biologics</vt:lpstr>
      <vt:lpstr>Research Committees or Subcommittees Involved in the Review or Approval of VA Physician Requests for Investigational Drug or Biologics Through Expanded Access</vt:lpstr>
      <vt:lpstr>Research Committees or Subcommittees Involved in the Review or Approval of VA Physician Requests for Investigational Drug or Biologics Through Expanded Access</vt:lpstr>
      <vt:lpstr>Plasma</vt:lpstr>
      <vt:lpstr>Plasma Cell</vt:lpstr>
      <vt:lpstr>Antibody Effects on Viruses</vt:lpstr>
      <vt:lpstr>Bag of Plasma</vt:lpstr>
      <vt:lpstr>Expanded Access Program:  Expanded Access to Convalescent Plasma for the Treatment of  COVID-19</vt:lpstr>
      <vt:lpstr>Possible Benefits</vt:lpstr>
      <vt:lpstr>Status of Program:  Expanded Access to Convalescent Plasma for the Treatment of  COVID-19</vt:lpstr>
      <vt:lpstr>Mayo Clinic IRB of Record</vt:lpstr>
      <vt:lpstr>IRB Reliance Agreement</vt:lpstr>
      <vt:lpstr>ORD COVID-19 Sharepoint site</vt:lpstr>
      <vt:lpstr>MCD Signs the Concurrence Memo after Reviewing the IRB Reliance Agreement</vt:lpstr>
      <vt:lpstr>After MCD Signature</vt:lpstr>
      <vt:lpstr>Registration</vt:lpstr>
      <vt:lpstr>Registration</vt:lpstr>
      <vt:lpstr>If You Already Registered</vt:lpstr>
      <vt:lpstr>What About Our Federalwide Assurance?</vt:lpstr>
      <vt:lpstr>After Registration:  Update Standard Operating Policy for Use of the Mayo Clinic IRB</vt:lpstr>
      <vt:lpstr>After Registration:  Update Standard Operating Policy for Use of the Mayo Clinic IRB</vt:lpstr>
      <vt:lpstr>R&amp;D Committee Review</vt:lpstr>
      <vt:lpstr>Your Facility Providers</vt:lpstr>
      <vt:lpstr>Provider Registration</vt:lpstr>
      <vt:lpstr>Patient Eligibility</vt:lpstr>
      <vt:lpstr>Additional Steps</vt:lpstr>
      <vt:lpstr>Informed Consent:  3 Options Approved by the Mayo Clinic IRB </vt:lpstr>
      <vt:lpstr>ICF Common Questions</vt:lpstr>
      <vt:lpstr>Informed Consent</vt:lpstr>
      <vt:lpstr>Cover Sheet to the Informed Consent </vt:lpstr>
      <vt:lpstr>Blood Type and Transfusion Risks</vt:lpstr>
      <vt:lpstr>Register the Patient</vt:lpstr>
      <vt:lpstr>Follow the Physician Workflow</vt:lpstr>
      <vt:lpstr>Follow the Physician Workflow:  Physician Workflow</vt:lpstr>
      <vt:lpstr>Follow the Physician Workflow:  Physician Workflow (cont.)</vt:lpstr>
      <vt:lpstr>Follow the Physician Workflow:  Physician Workflow (cont.)</vt:lpstr>
      <vt:lpstr>Follow the Physician Workflow:  Physician Workflow (cont.)</vt:lpstr>
      <vt:lpstr>Plasma is Delivered</vt:lpstr>
      <vt:lpstr>Recheck Inclusion Criteria</vt:lpstr>
      <vt:lpstr>Follow the Physician Workflow:  Physician Workflow (cont.)</vt:lpstr>
      <vt:lpstr>Standard of Care</vt:lpstr>
      <vt:lpstr>Reporting to the Mayo Clinic IRB</vt:lpstr>
      <vt:lpstr>Inclusion of Non-Veterans</vt:lpstr>
      <vt:lpstr>Plasma Donation from Recovered  COVID-19 Patients</vt:lpstr>
      <vt:lpstr> </vt:lpstr>
      <vt:lpstr>Contact Information </vt:lpstr>
      <vt:lpstr>Availability of Recording</vt:lpstr>
      <vt:lpstr>Important Links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Expanded Access Treatment IND: The Mayo Clinic Protocol – Convalescent Plasma</dc:title>
  <dc:subject>The Mayo Clinic Expanded Access Protocol: Expanded Access to Convalescent Plasma for the Treatment of Patients with COVID-19</dc:subject>
  <dc:creator>Jeans, C. Karen</dc:creator>
  <cp:keywords>The Mayo Clinic Expanded Access Protocol: Expanded Access to Convalescent Plasma for the Treatment of Patients with COVID-19</cp:keywords>
  <cp:lastModifiedBy>Rivera, Portia T</cp:lastModifiedBy>
  <cp:revision>23</cp:revision>
  <dcterms:created xsi:type="dcterms:W3CDTF">2020-04-15T03:11:57Z</dcterms:created>
  <dcterms:modified xsi:type="dcterms:W3CDTF">2020-04-17T14:58:16Z</dcterms:modified>
</cp:coreProperties>
</file>